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16" r:id="rId4"/>
  </p:sldMasterIdLst>
  <p:notesMasterIdLst>
    <p:notesMasterId r:id="rId65"/>
  </p:notesMasterIdLst>
  <p:sldIdLst>
    <p:sldId id="257" r:id="rId5"/>
    <p:sldId id="261" r:id="rId6"/>
    <p:sldId id="258" r:id="rId7"/>
    <p:sldId id="1365" r:id="rId8"/>
    <p:sldId id="1398" r:id="rId9"/>
    <p:sldId id="1380" r:id="rId10"/>
    <p:sldId id="1399" r:id="rId11"/>
    <p:sldId id="1355" r:id="rId12"/>
    <p:sldId id="1381" r:id="rId13"/>
    <p:sldId id="1368" r:id="rId14"/>
    <p:sldId id="1382" r:id="rId15"/>
    <p:sldId id="1417" r:id="rId16"/>
    <p:sldId id="1383" r:id="rId17"/>
    <p:sldId id="1406" r:id="rId18"/>
    <p:sldId id="1402" r:id="rId19"/>
    <p:sldId id="1422" r:id="rId20"/>
    <p:sldId id="1407" r:id="rId21"/>
    <p:sldId id="1386" r:id="rId22"/>
    <p:sldId id="1423" r:id="rId23"/>
    <p:sldId id="1408" r:id="rId24"/>
    <p:sldId id="1397" r:id="rId25"/>
    <p:sldId id="1424" r:id="rId26"/>
    <p:sldId id="1409" r:id="rId27"/>
    <p:sldId id="1385" r:id="rId28"/>
    <p:sldId id="1425" r:id="rId29"/>
    <p:sldId id="1403" r:id="rId30"/>
    <p:sldId id="1410" r:id="rId31"/>
    <p:sldId id="1387" r:id="rId32"/>
    <p:sldId id="1426" r:id="rId33"/>
    <p:sldId id="1411" r:id="rId34"/>
    <p:sldId id="1388" r:id="rId35"/>
    <p:sldId id="1427" r:id="rId36"/>
    <p:sldId id="1405" r:id="rId37"/>
    <p:sldId id="1412" r:id="rId38"/>
    <p:sldId id="1390" r:id="rId39"/>
    <p:sldId id="1401" r:id="rId40"/>
    <p:sldId id="1428" r:id="rId41"/>
    <p:sldId id="1404" r:id="rId42"/>
    <p:sldId id="1413" r:id="rId43"/>
    <p:sldId id="1391" r:id="rId44"/>
    <p:sldId id="1429" r:id="rId45"/>
    <p:sldId id="1414" r:id="rId46"/>
    <p:sldId id="1392" r:id="rId47"/>
    <p:sldId id="1430" r:id="rId48"/>
    <p:sldId id="1415" r:id="rId49"/>
    <p:sldId id="1393" r:id="rId50"/>
    <p:sldId id="1431" r:id="rId51"/>
    <p:sldId id="1395" r:id="rId52"/>
    <p:sldId id="1394" r:id="rId53"/>
    <p:sldId id="1416" r:id="rId54"/>
    <p:sldId id="1433" r:id="rId55"/>
    <p:sldId id="1356" r:id="rId56"/>
    <p:sldId id="1378" r:id="rId57"/>
    <p:sldId id="1432" r:id="rId58"/>
    <p:sldId id="1376" r:id="rId59"/>
    <p:sldId id="1396" r:id="rId60"/>
    <p:sldId id="1419" r:id="rId61"/>
    <p:sldId id="1418" r:id="rId62"/>
    <p:sldId id="1420" r:id="rId63"/>
    <p:sldId id="1350" r:id="rId64"/>
  </p:sldIdLst>
  <p:sldSz cx="12192000" cy="6858000"/>
  <p:notesSz cx="6858000" cy="9144000"/>
  <p:embeddedFontLst>
    <p:embeddedFont>
      <p:font typeface="나눔스퀘어라운드 Bold" panose="020B0600000101010101" charset="-127"/>
      <p:bold r:id="rId66"/>
    </p:embeddedFont>
    <p:embeddedFont>
      <p:font typeface="나눔스퀘어 Bold" panose="020B0600000101010101" pitchFamily="50" charset="-127"/>
      <p:bold r:id="rId67"/>
    </p:embeddedFont>
    <p:embeddedFont>
      <p:font typeface="맑은 고딕" panose="020B0503020000020004" pitchFamily="50" charset="-127"/>
      <p:regular r:id="rId68"/>
      <p:bold r:id="rId69"/>
    </p:embeddedFont>
    <p:embeddedFont>
      <p:font typeface="함초롬바탕" panose="02030604000101010101" pitchFamily="18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미소" initials="권" lastIdx="4" clrIdx="0">
    <p:extLst>
      <p:ext uri="{19B8F6BF-5375-455C-9EA6-DF929625EA0E}">
        <p15:presenceInfo xmlns:p15="http://schemas.microsoft.com/office/powerpoint/2012/main" userId="S::20173114@office.deu.ac.kr::e4aecf0b-8cc1-403d-810b-f9af4e1b4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6CB"/>
    <a:srgbClr val="5A497D"/>
    <a:srgbClr val="FF6699"/>
    <a:srgbClr val="F4F5F9"/>
    <a:srgbClr val="FE425A"/>
    <a:srgbClr val="74CDDD"/>
    <a:srgbClr val="F5F5F5"/>
    <a:srgbClr val="EA4949"/>
    <a:srgbClr val="99FFCC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0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792" y="10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01:59:49.204" idx="4">
    <p:pos x="6814" y="1378"/>
    <p:text>맵 세개 차례대로 보임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95720-AF02-4859-B76C-FDA4AD43629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B348-9234-41A0-81D6-A8C5C60F5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69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19E58-7255-4887-A618-C2FB9911A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BD8CC5-923F-4F7B-836B-32DF2F669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6AC75-AE10-4F39-B327-DBFAC4E3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4F58-FA84-4962-A7A5-99B071FE10B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25C57-7DBF-470C-BF92-D986B326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34B54-A126-47D8-9AA8-06094733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4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AA3DC-3949-44C4-9909-C4C9634F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B1AF8C-50E4-4170-9539-41413E19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956F0-8776-450A-B8E1-4EA3D137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9198-6116-4A98-BB55-53B3F6F54C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02E5E-1AAD-4503-B9C3-75BFCE4E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68CD-2DE2-4214-95CF-1077745F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A5DB9D-7CC3-4B13-AF3C-A6D8DD437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F1924-FBFD-4BB9-B7B8-91A417991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C5556-3582-4819-B8A7-8A106C2A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A263-68CC-46DA-9CD8-6D72C8A214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4DD32-55D0-47A5-907B-87687993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A0CCC-4514-43A6-AC8E-C5325A84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AA29C-3439-4399-9ED8-A2BD913C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D07D0-C2E1-44DF-97D5-E092FD25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C5DAA-4234-4125-842F-227C6AE6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58069-190F-42B4-820F-1E67CCD70E8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AC6EC-9242-4FA1-A94E-2594A8DD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D5D6A-5FFB-4C4E-B140-9DC2F50B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2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73A1D-8955-45E3-8CDD-1B491289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9F39D9-559C-4F99-809D-619DEF02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5819F-1EE2-4529-815E-7EC48BA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2E33-F27E-4D73-B6AA-422151B8EB1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17F30-B943-4D1E-AA66-A5122C2B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AFB21-2FC1-45AD-9D0D-13965838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9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29AC-8522-4F80-9E9E-3EB6D68A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509BF-2F43-456A-B480-E44CDD8AB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C3D7F-D117-4214-BF55-331AA4CC5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2E462-5F22-48E0-8372-9F636199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EBA2-5DCA-4CC0-992D-609D8BE71F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13F9F-857F-40AE-8BA0-F9D2EC30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E33A1-DE88-49B0-8177-11512415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6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1EAC4-321B-4122-8263-05C982E8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14712-75FA-4EB6-BD9C-A571DE75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79CCC-8ED4-48DE-8EDA-81EC0A65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75A36-CE92-4FCE-A32F-F5260ADB3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067F4B-BA22-4D84-B612-1D514CA4C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91306C-429A-4C06-9922-DADD9521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CC21-B13B-4020-BFD3-8A348E9C31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88C4AC-C7E9-4CE7-B9DA-91752A05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F95C73-604A-4FBE-9FC2-0F9DF088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8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BFFA8-6623-4D3F-9502-C90056E7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8AF2BA-A3EB-4595-A13F-2C806D7B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535C-27D7-4130-98AF-0AE18BBA7BF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205C81-E050-4B93-B531-AAA375FF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A689A-ED0A-4F0A-A7AB-B1A3C605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8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F8C49-4A74-4C45-BAF0-5BE51BC3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71541-C1FE-4BA3-952E-2689607C9F9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1FCC57-010A-40CA-A4E3-1B03C00E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555BA-1E9C-4BBB-9DF9-07A08B1D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6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26FD6-F430-4A6B-9FDC-6D6CE64C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25D86-761B-4ABD-94A8-D2F66433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A3687-A740-418A-803E-A847F1C46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F2A25-CB19-4DA6-AA4A-7D051850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08C0-1A79-4784-B768-AE02780D2CA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84E3C0-F3BE-4184-904B-541D63D8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5778F-FF54-4321-976E-3DA9A02E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0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F55CD-197A-4FF0-8507-412FDCEF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47D2CB-B3ED-4299-95E5-58FCA3F37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8A99E-F19D-4A57-9ADE-5611F811F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DD6836-BE01-4E60-92CB-E01A3FF2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F01-8244-496D-99DD-9BAA15A659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A65311-7B1E-45D7-8ABE-B8CA30EB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1E412-8AB0-4814-B24F-923AD262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4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F59780-DC6B-4F6E-BD25-EAED7E9D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70512-04EF-431A-83B2-7FB8A471F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7BF53-3D61-43F2-8C09-AF58CA588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7BD05-D1ED-4448-A3BE-C8F001FF94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A26E91-952F-4504-B73B-42B0C7183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F782F-DFF3-4893-9485-CE8435725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3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67.png"/><Relationship Id="rId4" Type="http://schemas.openxmlformats.org/officeDocument/2006/relationships/video" Target="../media/media3.mp4"/><Relationship Id="rId9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599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5A497D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79800" y="2912470"/>
            <a:ext cx="6096000" cy="13768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>
                <a:solidFill>
                  <a:prstClr val="white"/>
                </a:solidFill>
                <a:latin typeface="+mj-lt"/>
              </a:rPr>
              <a:t>가상현실 </a:t>
            </a:r>
            <a:r>
              <a:rPr lang="ko-KR" altLang="en-US" sz="3600" b="1" i="1" dirty="0">
                <a:solidFill>
                  <a:srgbClr val="FF6699"/>
                </a:solidFill>
                <a:latin typeface="+mj-lt"/>
              </a:rPr>
              <a:t>농장 시뮬레이터</a:t>
            </a:r>
            <a:endParaRPr lang="en-US" altLang="ko-KR" sz="2800" b="1" i="1" dirty="0">
              <a:solidFill>
                <a:srgbClr val="FF6699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/>
                </a:solidFill>
                <a:latin typeface="+mj-lt"/>
              </a:rPr>
              <a:t>컴퓨터소프트웨어 공학과 졸업 작품 발표</a:t>
            </a:r>
            <a:endParaRPr lang="en-US" altLang="ko-KR" sz="1050" dirty="0">
              <a:solidFill>
                <a:prstClr val="white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/>
                </a:solidFill>
                <a:latin typeface="+mj-lt"/>
              </a:rPr>
              <a:t>농장주와 농노들 조</a:t>
            </a:r>
            <a:endParaRPr lang="ko-KR" altLang="en-US" sz="32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1" y="546264"/>
            <a:ext cx="11230098" cy="6311735"/>
          </a:xfrm>
          <a:prstGeom prst="round1Rect">
            <a:avLst>
              <a:gd name="adj" fmla="val 1909"/>
            </a:avLst>
          </a:prstGeom>
          <a:noFill/>
          <a:ln>
            <a:solidFill>
              <a:srgbClr val="46396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961E3-1DCD-4CBD-B606-4014108B74BE}"/>
              </a:ext>
            </a:extLst>
          </p:cNvPr>
          <p:cNvSpPr txBox="1"/>
          <p:nvPr/>
        </p:nvSpPr>
        <p:spPr>
          <a:xfrm>
            <a:off x="9393382" y="4570276"/>
            <a:ext cx="2081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20153238 </a:t>
            </a:r>
            <a:r>
              <a:rPr lang="ko-KR" altLang="en-US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김일환</a:t>
            </a:r>
            <a:endParaRPr lang="en-US" altLang="ko-KR" i="1" dirty="0">
              <a:solidFill>
                <a:schemeClr val="bg1"/>
              </a:solidFill>
              <a:latin typeface="+mj-lt"/>
              <a:ea typeface="나눔스퀘어라운드 Bold" panose="020B0600000101010101" charset="-127"/>
            </a:endParaRPr>
          </a:p>
          <a:p>
            <a:r>
              <a:rPr lang="en-US" altLang="ko-KR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20153231 </a:t>
            </a:r>
            <a:r>
              <a:rPr lang="ko-KR" altLang="en-US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남영우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20153240 </a:t>
            </a:r>
            <a:r>
              <a:rPr lang="ko-KR" altLang="en-US" i="1" dirty="0" err="1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김현직</a:t>
            </a:r>
            <a:endParaRPr lang="ko-KR" altLang="en-US" i="1" dirty="0">
              <a:solidFill>
                <a:schemeClr val="bg1"/>
              </a:solidFill>
              <a:latin typeface="+mj-lt"/>
              <a:ea typeface="나눔스퀘어라운드 Bold" panose="020B0600000101010101" charset="-127"/>
            </a:endParaRPr>
          </a:p>
          <a:p>
            <a:r>
              <a:rPr lang="en-US" altLang="ko-KR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20173237 </a:t>
            </a:r>
            <a:r>
              <a:rPr lang="ko-KR" altLang="en-US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김희정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20173114 </a:t>
            </a:r>
            <a:r>
              <a:rPr lang="ko-KR" altLang="en-US" i="1" dirty="0">
                <a:solidFill>
                  <a:schemeClr val="bg1"/>
                </a:solidFill>
                <a:latin typeface="+mj-lt"/>
                <a:ea typeface="나눔스퀘어라운드 Bold" panose="020B0600000101010101" charset="-127"/>
              </a:rPr>
              <a:t>권미소</a:t>
            </a:r>
            <a:endParaRPr lang="en-US" altLang="ko-KR" i="1" dirty="0">
              <a:solidFill>
                <a:schemeClr val="bg1"/>
              </a:solidFill>
              <a:latin typeface="+mj-lt"/>
              <a:ea typeface="나눔스퀘어라운드 Bold" panose="020B0600000101010101" charset="-127"/>
            </a:endParaRPr>
          </a:p>
          <a:p>
            <a:endParaRPr lang="ko-KR" altLang="en-US" i="1" dirty="0">
              <a:solidFill>
                <a:schemeClr val="bg1"/>
              </a:solidFill>
              <a:latin typeface="+mj-lt"/>
              <a:ea typeface="나눔스퀘어라운드 Bold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C887B6-C4D0-4C14-82A0-2709F12B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2"/>
    </mc:Choice>
    <mc:Fallback xmlns="">
      <p:transition spd="slow" advTm="105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B28248-4D77-4B7D-B281-02D532E5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06168"/>
              </p:ext>
            </p:extLst>
          </p:nvPr>
        </p:nvGraphicFramePr>
        <p:xfrm>
          <a:off x="1272209" y="1951400"/>
          <a:ext cx="10124798" cy="3485895"/>
        </p:xfrm>
        <a:graphic>
          <a:graphicData uri="http://schemas.openxmlformats.org/drawingml/2006/table">
            <a:tbl>
              <a:tblPr/>
              <a:tblGrid>
                <a:gridCol w="5062399">
                  <a:extLst>
                    <a:ext uri="{9D8B030D-6E8A-4147-A177-3AD203B41FA5}">
                      <a16:colId xmlns:a16="http://schemas.microsoft.com/office/drawing/2014/main" val="4270375311"/>
                    </a:ext>
                  </a:extLst>
                </a:gridCol>
                <a:gridCol w="5062399">
                  <a:extLst>
                    <a:ext uri="{9D8B030D-6E8A-4147-A177-3AD203B41FA5}">
                      <a16:colId xmlns:a16="http://schemas.microsoft.com/office/drawing/2014/main" val="422568489"/>
                    </a:ext>
                  </a:extLst>
                </a:gridCol>
              </a:tblGrid>
              <a:tr h="4288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스마트폰에서 연결 확인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497D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87545"/>
                  </a:ext>
                </a:extLst>
              </a:tr>
              <a:tr h="305709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40299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73" y="2835022"/>
            <a:ext cx="4869701" cy="2313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81" y="2835022"/>
            <a:ext cx="4884392" cy="23133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108C2E-5FE7-48A1-8E40-097CD8B9ADEA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컨트롤러 제작</a:t>
            </a:r>
            <a:endParaRPr lang="en-US" altLang="ko-KR" sz="16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25601" name="_x256673928">
            <a:extLst>
              <a:ext uri="{FF2B5EF4-FFF2-40B4-BE49-F238E27FC236}">
                <a16:creationId xmlns:a16="http://schemas.microsoft.com/office/drawing/2014/main" id="{BAB1FA7A-E392-4DC6-8778-98FBFDFB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07" y="2407393"/>
            <a:ext cx="6204733" cy="29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273EB0-FB34-4373-A6F9-F4EF400B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06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2"/>
    </mc:Choice>
    <mc:Fallback xmlns="">
      <p:transition spd="slow" advTm="2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UI</a:t>
            </a:r>
            <a:endParaRPr lang="ko-KR" altLang="en-US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025" name="_x256665288">
            <a:extLst>
              <a:ext uri="{FF2B5EF4-FFF2-40B4-BE49-F238E27FC236}">
                <a16:creationId xmlns:a16="http://schemas.microsoft.com/office/drawing/2014/main" id="{97F45FCC-09E6-4074-B4C7-706FD684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25" y="2210695"/>
            <a:ext cx="8336350" cy="366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56665504">
            <a:extLst>
              <a:ext uri="{FF2B5EF4-FFF2-40B4-BE49-F238E27FC236}">
                <a16:creationId xmlns:a16="http://schemas.microsoft.com/office/drawing/2014/main" id="{EC22E67C-2F39-4296-9056-630B7BC8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24" y="2210694"/>
            <a:ext cx="8352641" cy="366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56672344">
            <a:extLst>
              <a:ext uri="{FF2B5EF4-FFF2-40B4-BE49-F238E27FC236}">
                <a16:creationId xmlns:a16="http://schemas.microsoft.com/office/drawing/2014/main" id="{971F30F7-F2C5-4A4D-878E-9AF4E3AE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23" y="2187027"/>
            <a:ext cx="8457034" cy="38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EC4D69-1BA4-4533-9DA8-7BB9286E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UI</a:t>
            </a:r>
            <a:endParaRPr lang="ko-KR" altLang="en-US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FB7D8E-86D8-4BD7-873F-E97371F43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57127"/>
              </p:ext>
            </p:extLst>
          </p:nvPr>
        </p:nvGraphicFramePr>
        <p:xfrm>
          <a:off x="2279603" y="1844488"/>
          <a:ext cx="8488802" cy="4569011"/>
        </p:xfrm>
        <a:graphic>
          <a:graphicData uri="http://schemas.openxmlformats.org/drawingml/2006/table">
            <a:tbl>
              <a:tblPr/>
              <a:tblGrid>
                <a:gridCol w="4244401">
                  <a:extLst>
                    <a:ext uri="{9D8B030D-6E8A-4147-A177-3AD203B41FA5}">
                      <a16:colId xmlns:a16="http://schemas.microsoft.com/office/drawing/2014/main" val="3003228823"/>
                    </a:ext>
                  </a:extLst>
                </a:gridCol>
                <a:gridCol w="4244401">
                  <a:extLst>
                    <a:ext uri="{9D8B030D-6E8A-4147-A177-3AD203B41FA5}">
                      <a16:colId xmlns:a16="http://schemas.microsoft.com/office/drawing/2014/main" val="446956851"/>
                    </a:ext>
                  </a:extLst>
                </a:gridCol>
              </a:tblGrid>
              <a:tr h="3561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inventory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493110"/>
                  </a:ext>
                </a:extLst>
              </a:tr>
              <a:tr h="18825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343682"/>
                  </a:ext>
                </a:extLst>
              </a:tr>
              <a:tr h="3561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 창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24860"/>
                  </a:ext>
                </a:extLst>
              </a:tr>
              <a:tr h="1974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66888"/>
                  </a:ext>
                </a:extLst>
              </a:tr>
            </a:tbl>
          </a:graphicData>
        </a:graphic>
      </p:graphicFrame>
      <p:pic>
        <p:nvPicPr>
          <p:cNvPr id="2052" name="_x472486216">
            <a:extLst>
              <a:ext uri="{FF2B5EF4-FFF2-40B4-BE49-F238E27FC236}">
                <a16:creationId xmlns:a16="http://schemas.microsoft.com/office/drawing/2014/main" id="{6B4333D9-84B2-4509-9E32-186C0B5E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36" y="2258394"/>
            <a:ext cx="4067409" cy="17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72485424">
            <a:extLst>
              <a:ext uri="{FF2B5EF4-FFF2-40B4-BE49-F238E27FC236}">
                <a16:creationId xmlns:a16="http://schemas.microsoft.com/office/drawing/2014/main" id="{3FB5E1FA-E724-4447-A7AD-DC526881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47" y="2257076"/>
            <a:ext cx="3962277" cy="17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472488808">
            <a:extLst>
              <a:ext uri="{FF2B5EF4-FFF2-40B4-BE49-F238E27FC236}">
                <a16:creationId xmlns:a16="http://schemas.microsoft.com/office/drawing/2014/main" id="{462F6525-2E2D-40B0-B766-750280DF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35" y="4533480"/>
            <a:ext cx="3981349" cy="17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472489024">
            <a:extLst>
              <a:ext uri="{FF2B5EF4-FFF2-40B4-BE49-F238E27FC236}">
                <a16:creationId xmlns:a16="http://schemas.microsoft.com/office/drawing/2014/main" id="{BCA33954-8023-4367-8D47-3AAC1BDB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64" y="4503550"/>
            <a:ext cx="3865459" cy="17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3C921-ED17-4069-8727-2E3A12B5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0950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</a:t>
            </a:r>
            <a:r>
              <a:rPr lang="ko-KR" altLang="en-US" sz="2400" b="1">
                <a:solidFill>
                  <a:prstClr val="white"/>
                </a:solidFill>
                <a:latin typeface="+mn-ea"/>
              </a:rPr>
              <a:t>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클래스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4099" name="_x472458712">
            <a:extLst>
              <a:ext uri="{FF2B5EF4-FFF2-40B4-BE49-F238E27FC236}">
                <a16:creationId xmlns:a16="http://schemas.microsoft.com/office/drawing/2014/main" id="{53CA1F84-AF45-4C5C-BAC7-440626E1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59" y="1414488"/>
            <a:ext cx="6946282" cy="509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3398B2-C78C-4D14-9327-65E485F0F406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농작물 전체 기능</a:t>
            </a:r>
            <a:endParaRPr lang="en-US" altLang="ko-KR" sz="16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9247CF-D27D-4E6A-9A5A-EEA6C25E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32022" y="413266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89290"/>
              </p:ext>
            </p:extLst>
          </p:nvPr>
        </p:nvGraphicFramePr>
        <p:xfrm>
          <a:off x="5430981" y="1329101"/>
          <a:ext cx="6294852" cy="5019591"/>
        </p:xfrm>
        <a:graphic>
          <a:graphicData uri="http://schemas.openxmlformats.org/drawingml/2006/table">
            <a:tbl>
              <a:tblPr/>
              <a:tblGrid>
                <a:gridCol w="1545685">
                  <a:extLst>
                    <a:ext uri="{9D8B030D-6E8A-4147-A177-3AD203B41FA5}">
                      <a16:colId xmlns:a16="http://schemas.microsoft.com/office/drawing/2014/main" val="372006309"/>
                    </a:ext>
                  </a:extLst>
                </a:gridCol>
                <a:gridCol w="2413942">
                  <a:extLst>
                    <a:ext uri="{9D8B030D-6E8A-4147-A177-3AD203B41FA5}">
                      <a16:colId xmlns:a16="http://schemas.microsoft.com/office/drawing/2014/main" val="2257013783"/>
                    </a:ext>
                  </a:extLst>
                </a:gridCol>
                <a:gridCol w="2335225">
                  <a:extLst>
                    <a:ext uri="{9D8B030D-6E8A-4147-A177-3AD203B41FA5}">
                      <a16:colId xmlns:a16="http://schemas.microsoft.com/office/drawing/2014/main" val="1340069403"/>
                    </a:ext>
                  </a:extLst>
                </a:gridCol>
              </a:tblGrid>
              <a:tr h="267121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55027"/>
                  </a:ext>
                </a:extLst>
              </a:tr>
              <a:tr h="349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도구를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씨앗 심기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바꾼다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735743"/>
                  </a:ext>
                </a:extLst>
              </a:tr>
              <a:tr h="500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가진 씨앗 중 하나를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표시한다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440930"/>
                  </a:ext>
                </a:extLst>
              </a:tr>
              <a:tr h="500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사용자로부터 가장 가까운 밭의 위치를 찾는다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761756"/>
                  </a:ext>
                </a:extLst>
              </a:tr>
              <a:tr h="339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밭에 다가간다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550251"/>
                  </a:ext>
                </a:extLst>
              </a:tr>
              <a:tr h="600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반경에 다가갔을 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사용자와 가장 가까이 있는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위에 표식을 띄운다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82621"/>
                  </a:ext>
                </a:extLst>
              </a:tr>
              <a:tr h="29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씨앗의 종류를 바꾼다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40750"/>
                  </a:ext>
                </a:extLst>
              </a:tr>
              <a:tr h="500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가진 씨앗을 순서대로 보여준다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300563"/>
                  </a:ext>
                </a:extLst>
              </a:tr>
              <a:tr h="500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누른다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씨앗을 심는다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872748"/>
                  </a:ext>
                </a:extLst>
              </a:tr>
              <a:tr h="500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씨앗과 맞는 작물을 밭에 심는다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132555"/>
                  </a:ext>
                </a:extLst>
              </a:tr>
              <a:tr h="543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밭에 씨앗이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심어져있다면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위치에는 심을 수 없다고 알려준다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5574" marR="55574" marT="15365" marB="15365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28881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09754"/>
              </p:ext>
            </p:extLst>
          </p:nvPr>
        </p:nvGraphicFramePr>
        <p:xfrm>
          <a:off x="1147580" y="2468461"/>
          <a:ext cx="3886999" cy="2107596"/>
        </p:xfrm>
        <a:graphic>
          <a:graphicData uri="http://schemas.openxmlformats.org/drawingml/2006/table">
            <a:tbl>
              <a:tblPr/>
              <a:tblGrid>
                <a:gridCol w="1171972">
                  <a:extLst>
                    <a:ext uri="{9D8B030D-6E8A-4147-A177-3AD203B41FA5}">
                      <a16:colId xmlns:a16="http://schemas.microsoft.com/office/drawing/2014/main" val="1475959206"/>
                    </a:ext>
                  </a:extLst>
                </a:gridCol>
                <a:gridCol w="2715027">
                  <a:extLst>
                    <a:ext uri="{9D8B030D-6E8A-4147-A177-3AD203B41FA5}">
                      <a16:colId xmlns:a16="http://schemas.microsoft.com/office/drawing/2014/main" val="447879693"/>
                    </a:ext>
                  </a:extLst>
                </a:gridCol>
              </a:tblGrid>
              <a:tr h="30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 심기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671492"/>
                  </a:ext>
                </a:extLst>
              </a:tr>
              <a:tr h="35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6610"/>
                  </a:ext>
                </a:extLst>
              </a:tr>
              <a:tr h="35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305001"/>
                  </a:ext>
                </a:extLst>
              </a:tr>
              <a:tr h="35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작물을 심는다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593535"/>
                  </a:ext>
                </a:extLst>
              </a:tr>
              <a:tr h="35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가능한 밭과 씨앗이 있다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68044"/>
                  </a:ext>
                </a:extLst>
              </a:tr>
              <a:tr h="351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작물이 심어진다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0849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065936-E984-4BE2-B38F-7A529CA8C9E6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심기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230090-D33E-4F4B-B8DB-969883CADC7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0686E0-F017-4F90-99EC-6C38520B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5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4097" name="_x256663776">
            <a:extLst>
              <a:ext uri="{FF2B5EF4-FFF2-40B4-BE49-F238E27FC236}">
                <a16:creationId xmlns:a16="http://schemas.microsoft.com/office/drawing/2014/main" id="{AC4AF810-6686-4548-979C-DB7F38C435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/>
        </p:blipFill>
        <p:spPr bwMode="auto">
          <a:xfrm>
            <a:off x="4087090" y="1187563"/>
            <a:ext cx="4017820" cy="55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3F679D-7E41-4CC0-ADB1-3A8F822A2581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심기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5A1210-90AB-42DC-B7DD-19518296EB6B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0E1A40-C378-48DA-ADDD-205D4212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화면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3F679D-7E41-4CC0-ADB1-3A8F822A2581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심기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5A1210-90AB-42DC-B7DD-19518296EB6B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5D967-64FC-48BF-BD92-CA793B54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56" y="1329100"/>
            <a:ext cx="5930063" cy="25390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4560A9-9C56-4E2A-BB42-E73933AB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93" y="4112114"/>
            <a:ext cx="5320411" cy="2301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B22B63-4648-4332-8406-A6CD8A4724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1"/>
          <a:stretch/>
        </p:blipFill>
        <p:spPr>
          <a:xfrm>
            <a:off x="6527800" y="4091830"/>
            <a:ext cx="5379440" cy="232167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6D8E23-EDD7-4102-9E1A-86E43215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61675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93124"/>
              </p:ext>
            </p:extLst>
          </p:nvPr>
        </p:nvGraphicFramePr>
        <p:xfrm>
          <a:off x="1147581" y="2573700"/>
          <a:ext cx="4059120" cy="2563334"/>
        </p:xfrm>
        <a:graphic>
          <a:graphicData uri="http://schemas.openxmlformats.org/drawingml/2006/table">
            <a:tbl>
              <a:tblPr/>
              <a:tblGrid>
                <a:gridCol w="1284111">
                  <a:extLst>
                    <a:ext uri="{9D8B030D-6E8A-4147-A177-3AD203B41FA5}">
                      <a16:colId xmlns:a16="http://schemas.microsoft.com/office/drawing/2014/main" val="1667926122"/>
                    </a:ext>
                  </a:extLst>
                </a:gridCol>
                <a:gridCol w="2775009">
                  <a:extLst>
                    <a:ext uri="{9D8B030D-6E8A-4147-A177-3AD203B41FA5}">
                      <a16:colId xmlns:a16="http://schemas.microsoft.com/office/drawing/2014/main" val="16947176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작물에 물 주기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548908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702682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211238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농작물에 물을 준다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916398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근처에 농작물이 있다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309578"/>
                  </a:ext>
                </a:extLst>
              </a:tr>
              <a:tr h="917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농작물의 상태가 ‘물을 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상태’로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6515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04655"/>
              </p:ext>
            </p:extLst>
          </p:nvPr>
        </p:nvGraphicFramePr>
        <p:xfrm>
          <a:off x="5690795" y="1329099"/>
          <a:ext cx="5895191" cy="4888820"/>
        </p:xfrm>
        <a:graphic>
          <a:graphicData uri="http://schemas.openxmlformats.org/drawingml/2006/table">
            <a:tbl>
              <a:tblPr/>
              <a:tblGrid>
                <a:gridCol w="1413598">
                  <a:extLst>
                    <a:ext uri="{9D8B030D-6E8A-4147-A177-3AD203B41FA5}">
                      <a16:colId xmlns:a16="http://schemas.microsoft.com/office/drawing/2014/main" val="1267587968"/>
                    </a:ext>
                  </a:extLst>
                </a:gridCol>
                <a:gridCol w="2160314">
                  <a:extLst>
                    <a:ext uri="{9D8B030D-6E8A-4147-A177-3AD203B41FA5}">
                      <a16:colId xmlns:a16="http://schemas.microsoft.com/office/drawing/2014/main" val="544205034"/>
                    </a:ext>
                  </a:extLst>
                </a:gridCol>
                <a:gridCol w="2321279">
                  <a:extLst>
                    <a:ext uri="{9D8B030D-6E8A-4147-A177-3AD203B41FA5}">
                      <a16:colId xmlns:a16="http://schemas.microsoft.com/office/drawing/2014/main" val="1570290747"/>
                    </a:ext>
                  </a:extLst>
                </a:gridCol>
              </a:tblGrid>
              <a:tr h="34308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689668"/>
                  </a:ext>
                </a:extLst>
              </a:tr>
              <a:tr h="7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농작물에 가까이 다가간다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24875"/>
                  </a:ext>
                </a:extLst>
              </a:tr>
              <a:tr h="1025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근처에 있는 농작물이 어떤 건지 농작물 위에 원 오브젝트를 띄워서 알려준다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374454"/>
                  </a:ext>
                </a:extLst>
              </a:tr>
              <a:tr h="7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물뿌리개 도구로 물을 준다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5727"/>
                  </a:ext>
                </a:extLst>
              </a:tr>
              <a:tr h="7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농작물의 ‘물을 준 상태’ 정보가 갱신된다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420054"/>
                  </a:ext>
                </a:extLst>
              </a:tr>
              <a:tr h="7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농작물의 ‘마지막으로 물을 준 날짜’ 정보가 갱신된다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210116"/>
                  </a:ext>
                </a:extLst>
              </a:tr>
              <a:tr h="7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 정보 창에서 갱신된 농작물 정보를 확인한다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5998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071CC2-BEC7-48B3-B6DC-9860E74FBD17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작물에 물주기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0F597-8D9E-45EC-8FEC-0CB6C9D532D0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78AB6F-5400-49CD-9AA1-27932BB0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7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827963-4054-4538-BA14-DC87DE278FB3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작물에 물주기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5121" name="_x256660536">
            <a:extLst>
              <a:ext uri="{FF2B5EF4-FFF2-40B4-BE49-F238E27FC236}">
                <a16:creationId xmlns:a16="http://schemas.microsoft.com/office/drawing/2014/main" id="{A1FF3CBB-1329-4A00-9AA3-72D26854F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1"/>
          <a:stretch/>
        </p:blipFill>
        <p:spPr bwMode="auto">
          <a:xfrm>
            <a:off x="4420075" y="1189302"/>
            <a:ext cx="4161673" cy="554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10DD8-3741-4333-BA63-69C4EC1D5E2C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D6CEA1-6D3B-4140-8C0B-70ECE84DCD2D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075344-A8F7-4300-8BD5-B12E1D06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827963-4054-4538-BA14-DC87DE278FB3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작물에 물주기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10DD8-3741-4333-BA63-69C4EC1D5E2C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화면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D6CEA1-6D3B-4140-8C0B-70ECE84DCD2D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69CCC2-9DBD-4DAC-9097-C5E8EE33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2" y="1329100"/>
            <a:ext cx="5836605" cy="2513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EB57D3-58EE-4EE8-880F-58C82022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3" y="3962400"/>
            <a:ext cx="5958281" cy="258451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877C1D-6E26-4427-A79C-54C8CF89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9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47357" cy="6413500"/>
            <a:chOff x="863600" y="444500"/>
            <a:chExt cx="11347357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82557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2000719" y="1492492"/>
            <a:ext cx="2423886" cy="24238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95778" y="4212204"/>
            <a:ext cx="3376407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[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소개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설명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기존 문제점 분석 및 요구사항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배경과 필요성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69975" y="2261749"/>
            <a:ext cx="885371" cy="885371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8" name="Group 28"/>
          <p:cNvGrpSpPr>
            <a:grpSpLocks noChangeAspect="1"/>
          </p:cNvGrpSpPr>
          <p:nvPr/>
        </p:nvGrpSpPr>
        <p:grpSpPr bwMode="auto">
          <a:xfrm>
            <a:off x="3015953" y="2605855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1" name="타원 20"/>
          <p:cNvSpPr/>
          <p:nvPr/>
        </p:nvSpPr>
        <p:spPr>
          <a:xfrm>
            <a:off x="5556179" y="1527778"/>
            <a:ext cx="2423886" cy="24238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03261" y="4212204"/>
            <a:ext cx="2600213" cy="193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[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프로젝트 수행 내용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프로그램 분석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프로그램 설계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구현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rPr>
              <a:t>테스팅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+mj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25435" y="2297035"/>
            <a:ext cx="885371" cy="885371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122878" y="1527778"/>
            <a:ext cx="2423886" cy="242388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69960" y="4212204"/>
            <a:ext cx="260021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 Bold" panose="020B0600000101010101" pitchFamily="50" charset="-127"/>
              </a:rPr>
              <a:t>[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 Bold" panose="020B0600000101010101" pitchFamily="50" charset="-127"/>
              </a:rPr>
              <a:t>프로젝트 결과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" panose="020B0600000101010101" pitchFamily="50" charset="-127"/>
              </a:rPr>
              <a:t>수행 결과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" panose="020B0600000101010101" pitchFamily="50" charset="-127"/>
              </a:rPr>
              <a:t>달성도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나눔스퀘어" panose="020B0600000101010101" pitchFamily="50" charset="-127"/>
              </a:rPr>
              <a:t>활용 방안 및 기대성과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ea typeface="나눔스퀘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892134" y="2297035"/>
            <a:ext cx="885371" cy="885371"/>
          </a:xfrm>
          <a:prstGeom prst="ellipse">
            <a:avLst/>
          </a:prstGeom>
          <a:solidFill>
            <a:srgbClr val="FF66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27" name="Group 14"/>
          <p:cNvGrpSpPr>
            <a:grpSpLocks noChangeAspect="1"/>
          </p:cNvGrpSpPr>
          <p:nvPr/>
        </p:nvGrpSpPr>
        <p:grpSpPr bwMode="auto">
          <a:xfrm>
            <a:off x="10193343" y="2655516"/>
            <a:ext cx="282952" cy="627376"/>
            <a:chOff x="3669" y="2792"/>
            <a:chExt cx="626" cy="1388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3669" y="2792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35" name="Freeform 11"/>
          <p:cNvSpPr>
            <a:spLocks noEditPoints="1"/>
          </p:cNvSpPr>
          <p:nvPr/>
        </p:nvSpPr>
        <p:spPr bwMode="auto">
          <a:xfrm>
            <a:off x="6680451" y="258467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CAA0D3-FDC7-4D50-8B24-25AA37701FB6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j-lt"/>
              </a:rPr>
              <a:t>목차</a:t>
            </a:r>
            <a:endParaRPr lang="en-US" altLang="ko-KR" sz="24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BB521-BD7C-4FA7-AD50-EACDDA20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"/>
    </mc:Choice>
    <mc:Fallback xmlns="">
      <p:transition spd="slow" advTm="66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23306"/>
              </p:ext>
            </p:extLst>
          </p:nvPr>
        </p:nvGraphicFramePr>
        <p:xfrm>
          <a:off x="5533711" y="1951400"/>
          <a:ext cx="6003856" cy="4311958"/>
        </p:xfrm>
        <a:graphic>
          <a:graphicData uri="http://schemas.openxmlformats.org/drawingml/2006/table">
            <a:tbl>
              <a:tblPr/>
              <a:tblGrid>
                <a:gridCol w="1359041">
                  <a:extLst>
                    <a:ext uri="{9D8B030D-6E8A-4147-A177-3AD203B41FA5}">
                      <a16:colId xmlns:a16="http://schemas.microsoft.com/office/drawing/2014/main" val="3855986150"/>
                    </a:ext>
                  </a:extLst>
                </a:gridCol>
                <a:gridCol w="2336088">
                  <a:extLst>
                    <a:ext uri="{9D8B030D-6E8A-4147-A177-3AD203B41FA5}">
                      <a16:colId xmlns:a16="http://schemas.microsoft.com/office/drawing/2014/main" val="1884206465"/>
                    </a:ext>
                  </a:extLst>
                </a:gridCol>
                <a:gridCol w="2308727">
                  <a:extLst>
                    <a:ext uri="{9D8B030D-6E8A-4147-A177-3AD203B41FA5}">
                      <a16:colId xmlns:a16="http://schemas.microsoft.com/office/drawing/2014/main" val="4003192664"/>
                    </a:ext>
                  </a:extLst>
                </a:gridCol>
              </a:tblGrid>
              <a:tr h="35763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537490"/>
                  </a:ext>
                </a:extLst>
              </a:tr>
              <a:tr h="75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낫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도구를 선택한다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798317"/>
                  </a:ext>
                </a:extLst>
              </a:tr>
              <a:tr h="75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사용자로부터 가장 가까운 밭의 위치를 찾는다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21981"/>
                  </a:ext>
                </a:extLst>
              </a:tr>
              <a:tr h="75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'o'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눌러서 수확한다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52466"/>
                  </a:ext>
                </a:extLst>
              </a:tr>
              <a:tr h="75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농작물이 밭에서 사라진다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211638"/>
                  </a:ext>
                </a:extLst>
              </a:tr>
              <a:tr h="884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인벤토리에서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농작물을 찾아서 개수를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증가시킨다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83247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44859"/>
              </p:ext>
            </p:extLst>
          </p:nvPr>
        </p:nvGraphicFramePr>
        <p:xfrm>
          <a:off x="1147580" y="2526516"/>
          <a:ext cx="4102151" cy="2496898"/>
        </p:xfrm>
        <a:graphic>
          <a:graphicData uri="http://schemas.openxmlformats.org/drawingml/2006/table">
            <a:tbl>
              <a:tblPr/>
              <a:tblGrid>
                <a:gridCol w="1309536">
                  <a:extLst>
                    <a:ext uri="{9D8B030D-6E8A-4147-A177-3AD203B41FA5}">
                      <a16:colId xmlns:a16="http://schemas.microsoft.com/office/drawing/2014/main" val="2147851977"/>
                    </a:ext>
                  </a:extLst>
                </a:gridCol>
                <a:gridCol w="2792615">
                  <a:extLst>
                    <a:ext uri="{9D8B030D-6E8A-4147-A177-3AD203B41FA5}">
                      <a16:colId xmlns:a16="http://schemas.microsoft.com/office/drawing/2014/main" val="2778132481"/>
                    </a:ext>
                  </a:extLst>
                </a:gridCol>
              </a:tblGrid>
              <a:tr h="312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 수확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34564"/>
                  </a:ext>
                </a:extLst>
              </a:tr>
              <a:tr h="312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723141"/>
                  </a:ext>
                </a:extLst>
              </a:tr>
              <a:tr h="312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411836"/>
                  </a:ext>
                </a:extLst>
              </a:tr>
              <a:tr h="312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심은 작물을 수확한다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68126"/>
                  </a:ext>
                </a:extLst>
              </a:tr>
              <a:tr h="312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심은 작물이 완전히 자랐다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00477"/>
                  </a:ext>
                </a:extLst>
              </a:tr>
              <a:tr h="934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작물을 밭에서 수확하며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밭에서 작물이 사라지고 사용자의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작물이 하나 추가된다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22246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191C12-B7DA-46AF-96F2-40EDAFAB0EFF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수확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D67E5-C81C-47EC-BC4F-1F331413CFBE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87E94C-5337-4180-861F-C6343198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AC9108-EC51-4A6A-A9A4-E4DB1E505FD9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수확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6145" name="_x256660752">
            <a:extLst>
              <a:ext uri="{FF2B5EF4-FFF2-40B4-BE49-F238E27FC236}">
                <a16:creationId xmlns:a16="http://schemas.microsoft.com/office/drawing/2014/main" id="{704DF348-AABB-42E8-98E7-0DAC9329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47" y="1164372"/>
            <a:ext cx="5254906" cy="559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93CC-94AD-4C62-AA01-004798E17606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시퀀스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5E32BD-F1F9-46CD-A257-DB68EA21569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4A5D53-F965-44C5-A5E9-4F3D196B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AC9108-EC51-4A6A-A9A4-E4DB1E505FD9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수확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93CC-94AD-4C62-AA01-004798E17606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화면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5E32BD-F1F9-46CD-A257-DB68EA21569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DB230-D822-4B37-9A39-C233A4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015" y="1329100"/>
            <a:ext cx="6149359" cy="2646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819E8-5469-40C7-92F4-DA7726EB9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015" y="4028941"/>
            <a:ext cx="6149359" cy="267313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BCCC11C-A330-4CCC-B333-312E10DD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12434"/>
              </p:ext>
            </p:extLst>
          </p:nvPr>
        </p:nvGraphicFramePr>
        <p:xfrm>
          <a:off x="1147580" y="2711331"/>
          <a:ext cx="3754901" cy="2389210"/>
        </p:xfrm>
        <a:graphic>
          <a:graphicData uri="http://schemas.openxmlformats.org/drawingml/2006/table">
            <a:tbl>
              <a:tblPr/>
              <a:tblGrid>
                <a:gridCol w="1125975">
                  <a:extLst>
                    <a:ext uri="{9D8B030D-6E8A-4147-A177-3AD203B41FA5}">
                      <a16:colId xmlns:a16="http://schemas.microsoft.com/office/drawing/2014/main" val="2523556038"/>
                    </a:ext>
                  </a:extLst>
                </a:gridCol>
                <a:gridCol w="2628926">
                  <a:extLst>
                    <a:ext uri="{9D8B030D-6E8A-4147-A177-3AD203B41FA5}">
                      <a16:colId xmlns:a16="http://schemas.microsoft.com/office/drawing/2014/main" val="1935080581"/>
                    </a:ext>
                  </a:extLst>
                </a:gridCol>
              </a:tblGrid>
              <a:tr h="576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 정보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207705"/>
                  </a:ext>
                </a:extLst>
              </a:tr>
              <a:tr h="3081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4824"/>
                  </a:ext>
                </a:extLst>
              </a:tr>
              <a:tr h="3081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446133"/>
                  </a:ext>
                </a:extLst>
              </a:tr>
              <a:tr h="576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보고 있는 농작물에 대한 정보를 제공한다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975281"/>
                  </a:ext>
                </a:extLst>
              </a:tr>
              <a:tr h="3081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근처에 농작물이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967108"/>
                  </a:ext>
                </a:extLst>
              </a:tr>
              <a:tr h="3081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농작물의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정보창이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69173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82242"/>
              </p:ext>
            </p:extLst>
          </p:nvPr>
        </p:nvGraphicFramePr>
        <p:xfrm>
          <a:off x="5186461" y="1951400"/>
          <a:ext cx="6325496" cy="4273343"/>
        </p:xfrm>
        <a:graphic>
          <a:graphicData uri="http://schemas.openxmlformats.org/drawingml/2006/table">
            <a:tbl>
              <a:tblPr/>
              <a:tblGrid>
                <a:gridCol w="1639464">
                  <a:extLst>
                    <a:ext uri="{9D8B030D-6E8A-4147-A177-3AD203B41FA5}">
                      <a16:colId xmlns:a16="http://schemas.microsoft.com/office/drawing/2014/main" val="905912774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2393953334"/>
                    </a:ext>
                  </a:extLst>
                </a:gridCol>
                <a:gridCol w="2422892">
                  <a:extLst>
                    <a:ext uri="{9D8B030D-6E8A-4147-A177-3AD203B41FA5}">
                      <a16:colId xmlns:a16="http://schemas.microsoft.com/office/drawing/2014/main" val="3728170297"/>
                    </a:ext>
                  </a:extLst>
                </a:gridCol>
              </a:tblGrid>
              <a:tr h="30935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49663"/>
                  </a:ext>
                </a:extLst>
              </a:tr>
              <a:tr h="634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농작물에 가까이 다가간다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261873"/>
                  </a:ext>
                </a:extLst>
              </a:tr>
              <a:tr h="1277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근처에 있는 농작물이 어떤 건지 농작물 위에 원 오브젝트를 띄워서 알려준다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603467"/>
                  </a:ext>
                </a:extLst>
              </a:tr>
              <a:tr h="634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농작물의 정보가 출력된다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70996"/>
                  </a:ext>
                </a:extLst>
              </a:tr>
              <a:tr h="634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 정보를 확인한다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328468"/>
                  </a:ext>
                </a:extLst>
              </a:tr>
              <a:tr h="634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8753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CC6AD-85F8-47C9-A5EE-0FDA5CAD787F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정보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545FAB-DC57-4A79-ADF1-67B25186D4D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11F9C85-8948-4AE0-8B52-B663AF50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B056F0-E395-4CB5-AC99-D05B4B56C52C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정보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7171" name="_x256666656">
            <a:extLst>
              <a:ext uri="{FF2B5EF4-FFF2-40B4-BE49-F238E27FC236}">
                <a16:creationId xmlns:a16="http://schemas.microsoft.com/office/drawing/2014/main" id="{792D663D-6ACA-49EA-A42B-050B09A7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24" y="1615853"/>
            <a:ext cx="6094285" cy="45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3CAD70-8A8E-4D95-886C-4075AD03330D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03AA14-71C9-46CF-9F62-EF365697A911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114CA6-5FEE-4813-9B5E-BBB51BF2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7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B056F0-E395-4CB5-AC99-D05B4B56C52C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작물 정보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3CAD70-8A8E-4D95-886C-4075AD03330D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03AA14-71C9-46CF-9F62-EF365697A911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농작물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17F100-FCAF-4D14-BAB4-1A95F20C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07" y="4098364"/>
            <a:ext cx="3702785" cy="2447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B004B6-890C-4F3A-90E1-4094D90C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22" y="4054065"/>
            <a:ext cx="4112091" cy="2535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FEEFE9-82D8-4B1A-B55D-6F7F50CD0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35" y="1281125"/>
            <a:ext cx="3959079" cy="318091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5D00C5-DCC8-4A4B-A572-7F0BEA61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4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0950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</a:t>
            </a:r>
            <a:r>
              <a:rPr lang="ko-KR" altLang="en-US" sz="2400" b="1">
                <a:solidFill>
                  <a:prstClr val="white"/>
                </a:solidFill>
                <a:latin typeface="+mn-ea"/>
              </a:rPr>
              <a:t>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클래스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9457" name="_x472473832">
            <a:extLst>
              <a:ext uri="{FF2B5EF4-FFF2-40B4-BE49-F238E27FC236}">
                <a16:creationId xmlns:a16="http://schemas.microsoft.com/office/drawing/2014/main" id="{14B20377-6AD1-4257-8C8F-FDF02B48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48" y="1305788"/>
            <a:ext cx="7242628" cy="531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4B77E-4695-482B-87AC-5C6322A0A405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 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6152E1-9A12-4827-B788-44FCD921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9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93970"/>
              </p:ext>
            </p:extLst>
          </p:nvPr>
        </p:nvGraphicFramePr>
        <p:xfrm>
          <a:off x="1147580" y="2573699"/>
          <a:ext cx="3962301" cy="2601090"/>
        </p:xfrm>
        <a:graphic>
          <a:graphicData uri="http://schemas.openxmlformats.org/drawingml/2006/table">
            <a:tbl>
              <a:tblPr firstRow="1"/>
              <a:tblGrid>
                <a:gridCol w="1465594">
                  <a:extLst>
                    <a:ext uri="{9D8B030D-6E8A-4147-A177-3AD203B41FA5}">
                      <a16:colId xmlns:a16="http://schemas.microsoft.com/office/drawing/2014/main" val="3350590668"/>
                    </a:ext>
                  </a:extLst>
                </a:gridCol>
                <a:gridCol w="2496707">
                  <a:extLst>
                    <a:ext uri="{9D8B030D-6E8A-4147-A177-3AD203B41FA5}">
                      <a16:colId xmlns:a16="http://schemas.microsoft.com/office/drawing/2014/main" val="599744306"/>
                    </a:ext>
                  </a:extLst>
                </a:gridCol>
              </a:tblGrid>
              <a:tr h="281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구매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4907"/>
                  </a:ext>
                </a:extLst>
              </a:tr>
              <a:tr h="281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218834"/>
                  </a:ext>
                </a:extLst>
              </a:tr>
              <a:tr h="281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054926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시장에서 물건을 구매한다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196241"/>
                  </a:ext>
                </a:extLst>
              </a:tr>
              <a:tr h="281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 창을 열고있다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525981"/>
                  </a:ext>
                </a:extLst>
              </a:tr>
              <a:tr h="8401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물건이 추가되고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보유한 코인이 줄어든다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59100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102656"/>
              </p:ext>
            </p:extLst>
          </p:nvPr>
        </p:nvGraphicFramePr>
        <p:xfrm>
          <a:off x="5430982" y="1957309"/>
          <a:ext cx="5970187" cy="4049725"/>
        </p:xfrm>
        <a:graphic>
          <a:graphicData uri="http://schemas.openxmlformats.org/drawingml/2006/table">
            <a:tbl>
              <a:tblPr/>
              <a:tblGrid>
                <a:gridCol w="1480563">
                  <a:extLst>
                    <a:ext uri="{9D8B030D-6E8A-4147-A177-3AD203B41FA5}">
                      <a16:colId xmlns:a16="http://schemas.microsoft.com/office/drawing/2014/main" val="901020054"/>
                    </a:ext>
                  </a:extLst>
                </a:gridCol>
                <a:gridCol w="2306595">
                  <a:extLst>
                    <a:ext uri="{9D8B030D-6E8A-4147-A177-3AD203B41FA5}">
                      <a16:colId xmlns:a16="http://schemas.microsoft.com/office/drawing/2014/main" val="2714378919"/>
                    </a:ext>
                  </a:extLst>
                </a:gridCol>
                <a:gridCol w="2183029">
                  <a:extLst>
                    <a:ext uri="{9D8B030D-6E8A-4147-A177-3AD203B41FA5}">
                      <a16:colId xmlns:a16="http://schemas.microsoft.com/office/drawing/2014/main" val="1634018251"/>
                    </a:ext>
                  </a:extLst>
                </a:gridCol>
              </a:tblGrid>
              <a:tr h="425805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229389"/>
                  </a:ext>
                </a:extLst>
              </a:tr>
              <a:tr h="538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시장에 들어간다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96018"/>
                  </a:ext>
                </a:extLst>
              </a:tr>
              <a:tr h="8490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시장에서 판매하는 물품의 목록을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422790"/>
                  </a:ext>
                </a:extLst>
              </a:tr>
              <a:tr h="538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물품을 구매한다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04297"/>
                  </a:ext>
                </a:extLst>
              </a:tr>
              <a:tr h="8490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가진 코인을 감소시킨다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(E-1)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18493"/>
                  </a:ext>
                </a:extLst>
              </a:tr>
              <a:tr h="8490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물품의 재고를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만큼 추가한다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83682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2AE1D1-85DF-453E-BD5E-6783862F39BF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구매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E6877E-DFA6-492B-9012-04E0DFF8C9FD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E0412A1-69D9-442D-BBDC-A70A3C54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1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D205E-1173-4BA8-BF26-9A85CE0BF925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구매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8193" name="_x256665144">
            <a:extLst>
              <a:ext uri="{FF2B5EF4-FFF2-40B4-BE49-F238E27FC236}">
                <a16:creationId xmlns:a16="http://schemas.microsoft.com/office/drawing/2014/main" id="{3255B902-4D02-4679-B668-11766A22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71" y="1252708"/>
            <a:ext cx="6934716" cy="516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BD562-34FF-448B-BA57-A71B58A96FA4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A123B2-9F75-46CE-8452-F82F81560025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B33DA-AEA7-42D1-9CC4-5247D4D8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D205E-1173-4BA8-BF26-9A85CE0BF925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구매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BD562-34FF-448B-BA57-A71B58A96FA4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A123B2-9F75-46CE-8452-F82F81560025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400FC-68E8-4DD7-83E3-FA284FDA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075" y="1329100"/>
            <a:ext cx="6205187" cy="26477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7D5BCD-E2E6-4539-BD83-994D399E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62" y="4239179"/>
            <a:ext cx="5016618" cy="1927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62F327-DDA8-48DC-B8BF-C693ABAD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80" y="4239179"/>
            <a:ext cx="5308013" cy="1904444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EB60D07-7710-4A4E-B9E9-0E55847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269126" y="3365396"/>
            <a:ext cx="1794913" cy="3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A497D"/>
                </a:solidFill>
                <a:latin typeface="+mj-ea"/>
                <a:ea typeface="+mj-ea"/>
              </a:rPr>
              <a:t>컨트롤러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07934" y="2312385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VR </a:t>
            </a:r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기기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91036" y="2699649"/>
            <a:ext cx="3631704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pitchFamily="50" charset="-127"/>
              </a:rPr>
              <a:t>구글 카드보드 이용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18149" y="3835375"/>
            <a:ext cx="297730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charset="-127"/>
              </a:rPr>
              <a:t>아두이노를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charset="-127"/>
              </a:rPr>
              <a:t> 사용한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나눔스퀘어라운드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charset="-127"/>
              </a:rPr>
              <a:t>스틱형 컨트롤러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charset="-127"/>
              </a:rPr>
              <a:t>일반 모바일 게임 컨트롤러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나눔스퀘어라운드 Bold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17268B-26FA-4281-9975-C07E36C670CF}"/>
              </a:ext>
            </a:extLst>
          </p:cNvPr>
          <p:cNvSpPr/>
          <p:nvPr/>
        </p:nvSpPr>
        <p:spPr>
          <a:xfrm>
            <a:off x="1147582" y="468167"/>
            <a:ext cx="428340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j-ea"/>
                <a:ea typeface="+mj-ea"/>
              </a:rPr>
              <a:t>프로젝트 설명</a:t>
            </a:r>
            <a:endParaRPr lang="en-US" altLang="ko-KR" sz="24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8127F-5324-471B-9F43-216CB4309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06" y="2838557"/>
            <a:ext cx="2051151" cy="2051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F2E23-59F4-483D-B083-43CF8E1B9A04}"/>
              </a:ext>
            </a:extLst>
          </p:cNvPr>
          <p:cNvSpPr txBox="1"/>
          <p:nvPr/>
        </p:nvSpPr>
        <p:spPr>
          <a:xfrm>
            <a:off x="3542288" y="1213187"/>
            <a:ext cx="604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5A497D"/>
                </a:solidFill>
                <a:latin typeface="+mj-ea"/>
                <a:ea typeface="+mj-ea"/>
              </a:rPr>
              <a:t>“VR </a:t>
            </a:r>
            <a:r>
              <a:rPr lang="ko-KR" altLang="en-US" sz="2400" b="1" i="1" dirty="0">
                <a:solidFill>
                  <a:srgbClr val="5A497D"/>
                </a:solidFill>
                <a:latin typeface="+mj-ea"/>
                <a:ea typeface="+mj-ea"/>
              </a:rPr>
              <a:t>기기를 이용한 </a:t>
            </a:r>
            <a:endParaRPr lang="en-US" altLang="ko-KR" sz="2400" b="1" i="1" dirty="0">
              <a:solidFill>
                <a:srgbClr val="5A497D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i="1" dirty="0">
                <a:solidFill>
                  <a:srgbClr val="5A497D"/>
                </a:solidFill>
                <a:latin typeface="+mj-ea"/>
                <a:ea typeface="+mj-ea"/>
              </a:rPr>
              <a:t>모바일농장 시뮬레이션 게임</a:t>
            </a:r>
            <a:r>
              <a:rPr lang="en-US" altLang="ko-KR" sz="2400" b="1" i="1" dirty="0">
                <a:solidFill>
                  <a:srgbClr val="5A497D"/>
                </a:solidFill>
                <a:latin typeface="+mj-ea"/>
                <a:ea typeface="+mj-ea"/>
              </a:rPr>
              <a:t>”</a:t>
            </a:r>
          </a:p>
          <a:p>
            <a:endParaRPr lang="ko-KR" altLang="en-US" sz="2400" b="1" i="1" dirty="0">
              <a:solidFill>
                <a:srgbClr val="5A497D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E851BE-21D3-44BD-9A26-50A4836C2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88" y="2973249"/>
            <a:ext cx="1820415" cy="1820415"/>
          </a:xfrm>
          <a:prstGeom prst="rect">
            <a:avLst/>
          </a:prstGeom>
        </p:spPr>
      </p:pic>
      <p:sp>
        <p:nvSpPr>
          <p:cNvPr id="23" name="십자형 22">
            <a:extLst>
              <a:ext uri="{FF2B5EF4-FFF2-40B4-BE49-F238E27FC236}">
                <a16:creationId xmlns:a16="http://schemas.microsoft.com/office/drawing/2014/main" id="{94E31003-F4AD-4DB6-B126-2EA274549F51}"/>
              </a:ext>
            </a:extLst>
          </p:cNvPr>
          <p:cNvSpPr/>
          <p:nvPr/>
        </p:nvSpPr>
        <p:spPr>
          <a:xfrm>
            <a:off x="4449225" y="3436536"/>
            <a:ext cx="678663" cy="663191"/>
          </a:xfrm>
          <a:prstGeom prst="plus">
            <a:avLst>
              <a:gd name="adj" fmla="val 41033"/>
            </a:avLst>
          </a:prstGeom>
          <a:solidFill>
            <a:srgbClr val="5A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91571-B14F-46A3-9983-77F914364D06}"/>
              </a:ext>
            </a:extLst>
          </p:cNvPr>
          <p:cNvSpPr/>
          <p:nvPr/>
        </p:nvSpPr>
        <p:spPr>
          <a:xfrm>
            <a:off x="8307934" y="5479492"/>
            <a:ext cx="1794913" cy="360000"/>
          </a:xfrm>
          <a:prstGeom prst="rect">
            <a:avLst/>
          </a:prstGeom>
          <a:solidFill>
            <a:srgbClr val="5A497D"/>
          </a:solidFill>
          <a:ln>
            <a:noFill/>
          </a:ln>
          <a:effectLst>
            <a:outerShdw blurRad="292100" dist="38100" algn="l" rotWithShape="0">
              <a:srgbClr val="5A497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휴대폰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1FD644-38F5-4AFB-B8FB-207E0FCCA075}"/>
              </a:ext>
            </a:extLst>
          </p:cNvPr>
          <p:cNvSpPr/>
          <p:nvPr/>
        </p:nvSpPr>
        <p:spPr>
          <a:xfrm>
            <a:off x="8286995" y="5900685"/>
            <a:ext cx="3631704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나눔스퀘어라운드 Bold" panose="020B0600000101010101" pitchFamily="50" charset="-127"/>
              </a:rPr>
              <a:t>모바일 게임 제작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EB6EBD-385E-4BCF-AE6D-36572C5D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0"/>
    </mc:Choice>
    <mc:Fallback xmlns="">
      <p:transition spd="slow" advTm="3095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83430"/>
              </p:ext>
            </p:extLst>
          </p:nvPr>
        </p:nvGraphicFramePr>
        <p:xfrm>
          <a:off x="1147580" y="2625214"/>
          <a:ext cx="3531995" cy="2157728"/>
        </p:xfrm>
        <a:graphic>
          <a:graphicData uri="http://schemas.openxmlformats.org/drawingml/2006/table">
            <a:tbl>
              <a:tblPr/>
              <a:tblGrid>
                <a:gridCol w="1047715">
                  <a:extLst>
                    <a:ext uri="{9D8B030D-6E8A-4147-A177-3AD203B41FA5}">
                      <a16:colId xmlns:a16="http://schemas.microsoft.com/office/drawing/2014/main" val="1324222574"/>
                    </a:ext>
                  </a:extLst>
                </a:gridCol>
                <a:gridCol w="2484280">
                  <a:extLst>
                    <a:ext uri="{9D8B030D-6E8A-4147-A177-3AD203B41FA5}">
                      <a16:colId xmlns:a16="http://schemas.microsoft.com/office/drawing/2014/main" val="1753058430"/>
                    </a:ext>
                  </a:extLst>
                </a:gridCol>
              </a:tblGrid>
              <a:tr h="2701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판매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936978"/>
                  </a:ext>
                </a:extLst>
              </a:tr>
              <a:tr h="2701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661083"/>
                  </a:ext>
                </a:extLst>
              </a:tr>
              <a:tr h="2701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15178"/>
                  </a:ext>
                </a:extLst>
              </a:tr>
              <a:tr h="5386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시장에서 농작물을 판매한다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76333"/>
                  </a:ext>
                </a:extLst>
              </a:tr>
              <a:tr h="2701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농작물을 가지고 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002861"/>
                  </a:ext>
                </a:extLst>
              </a:tr>
              <a:tr h="5386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가진 농작물의 수가 줄어들고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코인이 늘어난다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8464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51362"/>
              </p:ext>
            </p:extLst>
          </p:nvPr>
        </p:nvGraphicFramePr>
        <p:xfrm>
          <a:off x="5286573" y="1951400"/>
          <a:ext cx="6041827" cy="4081994"/>
        </p:xfrm>
        <a:graphic>
          <a:graphicData uri="http://schemas.openxmlformats.org/drawingml/2006/table">
            <a:tbl>
              <a:tblPr/>
              <a:tblGrid>
                <a:gridCol w="1574418">
                  <a:extLst>
                    <a:ext uri="{9D8B030D-6E8A-4147-A177-3AD203B41FA5}">
                      <a16:colId xmlns:a16="http://schemas.microsoft.com/office/drawing/2014/main" val="2486348088"/>
                    </a:ext>
                  </a:extLst>
                </a:gridCol>
                <a:gridCol w="2263373">
                  <a:extLst>
                    <a:ext uri="{9D8B030D-6E8A-4147-A177-3AD203B41FA5}">
                      <a16:colId xmlns:a16="http://schemas.microsoft.com/office/drawing/2014/main" val="3632652853"/>
                    </a:ext>
                  </a:extLst>
                </a:gridCol>
                <a:gridCol w="2204036">
                  <a:extLst>
                    <a:ext uri="{9D8B030D-6E8A-4147-A177-3AD203B41FA5}">
                      <a16:colId xmlns:a16="http://schemas.microsoft.com/office/drawing/2014/main" val="1838564866"/>
                    </a:ext>
                  </a:extLst>
                </a:gridCol>
              </a:tblGrid>
              <a:tr h="34087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29144"/>
                  </a:ext>
                </a:extLst>
              </a:tr>
              <a:tr h="1140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시장에서 판매 페이지에 들어간다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899266"/>
                  </a:ext>
                </a:extLst>
              </a:tr>
              <a:tr h="790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시장에서 그날 판매하는 물품의 목록을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102282"/>
                  </a:ext>
                </a:extLst>
              </a:tr>
              <a:tr h="790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판매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575318"/>
                  </a:ext>
                </a:extLst>
              </a:tr>
              <a:tr h="1018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농작물 개수가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만큼 줄어들고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농작물의 가격만큼 코인이 늘어난다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60393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5A648C-5CD1-4866-A9DB-B1FA005DD335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판매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6E660F-0F67-4AEE-A538-555A5A663AC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B734F6F-F460-4555-99AD-9BA491A2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3F6252-A1BB-4EB5-8023-D996A8AE9B9A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판매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9217" name="_x256664496">
            <a:extLst>
              <a:ext uri="{FF2B5EF4-FFF2-40B4-BE49-F238E27FC236}">
                <a16:creationId xmlns:a16="http://schemas.microsoft.com/office/drawing/2014/main" id="{35AE39E0-5F35-4543-A626-A91C2182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430" y="1485433"/>
            <a:ext cx="6387281" cy="47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56F71-69FA-48AB-9D73-8E1F143CFDCD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68AD20-0D3C-46F2-8E6D-15CE79748C0D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80D0C4-A6AA-4A64-9FAD-55592D45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4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3F6252-A1BB-4EB5-8023-D996A8AE9B9A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시장 판매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56F71-69FA-48AB-9D73-8E1F143CFDCD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68AD20-0D3C-46F2-8E6D-15CE79748C0D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시장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8EF2B-D8EE-4634-A5A9-7A710F7B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24" y="1240094"/>
            <a:ext cx="7173228" cy="25890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3BFACE-0901-4608-8526-2609D2B0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24" y="4020353"/>
            <a:ext cx="7173228" cy="26201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77F05C0-7358-46AB-A240-5E5EAC5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0950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</a:t>
            </a:r>
            <a:r>
              <a:rPr lang="ko-KR" altLang="en-US" sz="2400" b="1">
                <a:solidFill>
                  <a:prstClr val="white"/>
                </a:solidFill>
                <a:latin typeface="+mn-ea"/>
              </a:rPr>
              <a:t>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클래스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7409" name="_x256667016">
            <a:extLst>
              <a:ext uri="{FF2B5EF4-FFF2-40B4-BE49-F238E27FC236}">
                <a16:creationId xmlns:a16="http://schemas.microsoft.com/office/drawing/2014/main" id="{F3B8D2DC-0120-41CB-887A-18875294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48" y="1490411"/>
            <a:ext cx="6766503" cy="49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0C8924-A5C7-4C99-9557-C207F3CC08F0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날짜 갱신 기능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557305-DC11-41A8-8C1F-0CFB23A2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0652"/>
              </p:ext>
            </p:extLst>
          </p:nvPr>
        </p:nvGraphicFramePr>
        <p:xfrm>
          <a:off x="1147582" y="2196967"/>
          <a:ext cx="3897754" cy="3045418"/>
        </p:xfrm>
        <a:graphic>
          <a:graphicData uri="http://schemas.openxmlformats.org/drawingml/2006/table">
            <a:tbl>
              <a:tblPr/>
              <a:tblGrid>
                <a:gridCol w="1175217">
                  <a:extLst>
                    <a:ext uri="{9D8B030D-6E8A-4147-A177-3AD203B41FA5}">
                      <a16:colId xmlns:a16="http://schemas.microsoft.com/office/drawing/2014/main" val="3475678808"/>
                    </a:ext>
                  </a:extLst>
                </a:gridCol>
                <a:gridCol w="2722537">
                  <a:extLst>
                    <a:ext uri="{9D8B030D-6E8A-4147-A177-3AD203B41FA5}">
                      <a16:colId xmlns:a16="http://schemas.microsoft.com/office/drawing/2014/main" val="487218549"/>
                    </a:ext>
                  </a:extLst>
                </a:gridCol>
              </a:tblGrid>
              <a:tr h="2448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갱신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접속 중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01227"/>
                  </a:ext>
                </a:extLst>
              </a:tr>
              <a:tr h="2448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490849"/>
                  </a:ext>
                </a:extLst>
              </a:tr>
              <a:tr h="2448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467258"/>
                  </a:ext>
                </a:extLst>
              </a:tr>
              <a:tr h="731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날짜가 지남에 따라 밭에 있는 농작물의 성장 상태 정보가 갱신된다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62"/>
                  </a:ext>
                </a:extLst>
              </a:tr>
              <a:tr h="731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마지막 접속일로부터 날짜가 변경되거나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게임 접속 중에 날짜가 지난다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552416"/>
                  </a:ext>
                </a:extLst>
              </a:tr>
              <a:tr h="4881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FARM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데이터베이스가 갱신되며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정보를 바탕으로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구성된다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247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6926"/>
              </p:ext>
            </p:extLst>
          </p:nvPr>
        </p:nvGraphicFramePr>
        <p:xfrm>
          <a:off x="5446245" y="1721019"/>
          <a:ext cx="5945472" cy="4446471"/>
        </p:xfrm>
        <a:graphic>
          <a:graphicData uri="http://schemas.openxmlformats.org/drawingml/2006/table">
            <a:tbl>
              <a:tblPr/>
              <a:tblGrid>
                <a:gridCol w="1455849">
                  <a:extLst>
                    <a:ext uri="{9D8B030D-6E8A-4147-A177-3AD203B41FA5}">
                      <a16:colId xmlns:a16="http://schemas.microsoft.com/office/drawing/2014/main" val="4043765733"/>
                    </a:ext>
                  </a:extLst>
                </a:gridCol>
                <a:gridCol w="2331309">
                  <a:extLst>
                    <a:ext uri="{9D8B030D-6E8A-4147-A177-3AD203B41FA5}">
                      <a16:colId xmlns:a16="http://schemas.microsoft.com/office/drawing/2014/main" val="2387419994"/>
                    </a:ext>
                  </a:extLst>
                </a:gridCol>
                <a:gridCol w="2158314">
                  <a:extLst>
                    <a:ext uri="{9D8B030D-6E8A-4147-A177-3AD203B41FA5}">
                      <a16:colId xmlns:a16="http://schemas.microsoft.com/office/drawing/2014/main" val="721274661"/>
                    </a:ext>
                  </a:extLst>
                </a:gridCol>
              </a:tblGrid>
              <a:tr h="269994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952087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게임에 접속해 있을 때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현실에서 날짜가 바뀐다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911571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마지막 접속일로부터 날짜가 변경되었다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877294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코루틴에서 날짜 변경을 감지한다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788129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날짜 변경 관련 팝업을 보여준다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511934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팝업창에서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및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(E-1)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628670"/>
                  </a:ext>
                </a:extLst>
              </a:tr>
              <a:tr h="53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있는 ‘농작물 성장 단계’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물을 준 여부’ 정보 값이 갱신된다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71648"/>
                  </a:ext>
                </a:extLst>
              </a:tr>
              <a:tr h="404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UI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불러온다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33827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6B5D2A-034D-48A0-81BD-B3748466EA8E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날짜 갱신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CBBAA15-6686-43BB-B031-52EC56BA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77FF0E-F7F5-4579-A746-DC060230FCF4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</a:rPr>
              <a:t>사용자 접속 중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</a:p>
        </p:txBody>
      </p:sp>
      <p:pic>
        <p:nvPicPr>
          <p:cNvPr id="10243" name="_x256661328">
            <a:extLst>
              <a:ext uri="{FF2B5EF4-FFF2-40B4-BE49-F238E27FC236}">
                <a16:creationId xmlns:a16="http://schemas.microsoft.com/office/drawing/2014/main" id="{70A9809F-5236-4804-8BDB-36500B2A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22" y="1372375"/>
            <a:ext cx="6960594" cy="51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FCF009-D3E5-493F-A28C-9A04282CB499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0B6A06-FD38-4FF5-9BFA-D934D00B5DF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날짜 갱신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A7118-B687-4DBD-8F60-45063373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0241" name="_x256675008">
            <a:extLst>
              <a:ext uri="{FF2B5EF4-FFF2-40B4-BE49-F238E27FC236}">
                <a16:creationId xmlns:a16="http://schemas.microsoft.com/office/drawing/2014/main" id="{7EDDFC1B-E113-411A-9D8C-0DDD684D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22" y="1329100"/>
            <a:ext cx="6921844" cy="51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77FF0E-F7F5-4579-A746-DC060230FCF4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</a:rPr>
              <a:t>사용자 접속 시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018BC-189A-4F8C-8C5C-8FAB92F228CB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E0F95-C599-4848-9CB1-89352EF05887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날짜 갱신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CEEF9-7B59-42D2-94D3-0D7C012F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77FF0E-F7F5-4579-A746-DC060230FCF4}"/>
              </a:ext>
            </a:extLst>
          </p:cNvPr>
          <p:cNvSpPr/>
          <p:nvPr/>
        </p:nvSpPr>
        <p:spPr>
          <a:xfrm>
            <a:off x="1147581" y="195140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</a:rPr>
              <a:t>사용자 접속 시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6018BC-189A-4F8C-8C5C-8FAB92F228CB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1E0F95-C599-4848-9CB1-89352EF05887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날짜 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77C18-3961-45D7-9C50-8E6E84D8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42" y="2416030"/>
            <a:ext cx="8582463" cy="36427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01A4E-E52E-4E24-A3DE-87CAB9AC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1" y="468167"/>
            <a:ext cx="60950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</a:t>
            </a:r>
            <a:r>
              <a:rPr lang="ko-KR" altLang="en-US" sz="2400" b="1">
                <a:solidFill>
                  <a:prstClr val="white"/>
                </a:solidFill>
                <a:latin typeface="+mn-ea"/>
              </a:rPr>
              <a:t>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클래스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8433" name="_x472459144">
            <a:extLst>
              <a:ext uri="{FF2B5EF4-FFF2-40B4-BE49-F238E27FC236}">
                <a16:creationId xmlns:a16="http://schemas.microsoft.com/office/drawing/2014/main" id="{E4396152-AF0C-4180-9B99-3BF223CF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6" y="1329100"/>
            <a:ext cx="7083287" cy="519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51348B-7221-4DF5-BFF3-897E624C80CE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  <a:latin typeface="+mn-ea"/>
              </a:rPr>
              <a:t>인벤토리 기능</a:t>
            </a:r>
            <a:endParaRPr lang="ko-KR" altLang="en-US" sz="1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5DC524-187C-4F79-BDD6-281ABB4D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6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50311"/>
              </p:ext>
            </p:extLst>
          </p:nvPr>
        </p:nvGraphicFramePr>
        <p:xfrm>
          <a:off x="1147582" y="2002913"/>
          <a:ext cx="3897754" cy="2308482"/>
        </p:xfrm>
        <a:graphic>
          <a:graphicData uri="http://schemas.openxmlformats.org/drawingml/2006/table">
            <a:tbl>
              <a:tblPr/>
              <a:tblGrid>
                <a:gridCol w="1418770">
                  <a:extLst>
                    <a:ext uri="{9D8B030D-6E8A-4147-A177-3AD203B41FA5}">
                      <a16:colId xmlns:a16="http://schemas.microsoft.com/office/drawing/2014/main" val="1786554655"/>
                    </a:ext>
                  </a:extLst>
                </a:gridCol>
                <a:gridCol w="2478984">
                  <a:extLst>
                    <a:ext uri="{9D8B030D-6E8A-4147-A177-3AD203B41FA5}">
                      <a16:colId xmlns:a16="http://schemas.microsoft.com/office/drawing/2014/main" val="3975593037"/>
                    </a:ext>
                  </a:extLst>
                </a:gridCol>
              </a:tblGrid>
              <a:tr h="2673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461223"/>
                  </a:ext>
                </a:extLst>
              </a:tr>
              <a:tr h="2673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349200"/>
                  </a:ext>
                </a:extLst>
              </a:tr>
              <a:tr h="2673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575101"/>
                  </a:ext>
                </a:extLst>
              </a:tr>
              <a:tr h="533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인벤토리를 통해서 자신이 가진 아이템 목록을 확인한다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106972"/>
                  </a:ext>
                </a:extLst>
              </a:tr>
              <a:tr h="2673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605523"/>
                  </a:ext>
                </a:extLst>
              </a:tr>
              <a:tr h="2673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93850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92508"/>
              </p:ext>
            </p:extLst>
          </p:nvPr>
        </p:nvGraphicFramePr>
        <p:xfrm>
          <a:off x="5430982" y="1689100"/>
          <a:ext cx="5863094" cy="4140166"/>
        </p:xfrm>
        <a:graphic>
          <a:graphicData uri="http://schemas.openxmlformats.org/drawingml/2006/table">
            <a:tbl>
              <a:tblPr/>
              <a:tblGrid>
                <a:gridCol w="1431137">
                  <a:extLst>
                    <a:ext uri="{9D8B030D-6E8A-4147-A177-3AD203B41FA5}">
                      <a16:colId xmlns:a16="http://schemas.microsoft.com/office/drawing/2014/main" val="220554565"/>
                    </a:ext>
                  </a:extLst>
                </a:gridCol>
                <a:gridCol w="2273643">
                  <a:extLst>
                    <a:ext uri="{9D8B030D-6E8A-4147-A177-3AD203B41FA5}">
                      <a16:colId xmlns:a16="http://schemas.microsoft.com/office/drawing/2014/main" val="4179150823"/>
                    </a:ext>
                  </a:extLst>
                </a:gridCol>
                <a:gridCol w="2158314">
                  <a:extLst>
                    <a:ext uri="{9D8B030D-6E8A-4147-A177-3AD203B41FA5}">
                      <a16:colId xmlns:a16="http://schemas.microsoft.com/office/drawing/2014/main" val="4108142318"/>
                    </a:ext>
                  </a:extLst>
                </a:gridCol>
              </a:tblGrid>
              <a:tr h="287850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594396"/>
                  </a:ext>
                </a:extLst>
              </a:tr>
              <a:tr h="47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인벤토리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561379"/>
                  </a:ext>
                </a:extLst>
              </a:tr>
              <a:tr h="47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 창을 로딩한다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35006"/>
                  </a:ext>
                </a:extLst>
              </a:tr>
              <a:tr h="573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가진 아이템 목록을 스크롤 뷰에 출력한다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481577"/>
                  </a:ext>
                </a:extLst>
              </a:tr>
              <a:tr h="573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아이템 세부 항목 버튼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씨앗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899159"/>
                  </a:ext>
                </a:extLst>
              </a:tr>
              <a:tr h="573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항목에 해당되는 아이템만 스크롤 뷰에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480140"/>
                  </a:ext>
                </a:extLst>
              </a:tr>
              <a:tr h="47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5219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5A254D-4D7E-434E-97B0-FF25F79EA90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인벤토리 확인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BF7EDA9-F566-4C07-A3E1-DCC4397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94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j-lt"/>
              </a:rPr>
              <a:t>특징 목록</a:t>
            </a:r>
            <a:endParaRPr lang="en-US" altLang="ko-KR" sz="2400" b="1" dirty="0">
              <a:solidFill>
                <a:prstClr val="white"/>
              </a:solidFill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20DD1A-FB10-4D89-83AA-06D147ED2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8024"/>
              </p:ext>
            </p:extLst>
          </p:nvPr>
        </p:nvGraphicFramePr>
        <p:xfrm>
          <a:off x="2494962" y="1332217"/>
          <a:ext cx="8065675" cy="5260365"/>
        </p:xfrm>
        <a:graphic>
          <a:graphicData uri="http://schemas.openxmlformats.org/drawingml/2006/table">
            <a:tbl>
              <a:tblPr/>
              <a:tblGrid>
                <a:gridCol w="666390">
                  <a:extLst>
                    <a:ext uri="{9D8B030D-6E8A-4147-A177-3AD203B41FA5}">
                      <a16:colId xmlns:a16="http://schemas.microsoft.com/office/drawing/2014/main" val="3703408551"/>
                    </a:ext>
                  </a:extLst>
                </a:gridCol>
                <a:gridCol w="867856">
                  <a:extLst>
                    <a:ext uri="{9D8B030D-6E8A-4147-A177-3AD203B41FA5}">
                      <a16:colId xmlns:a16="http://schemas.microsoft.com/office/drawing/2014/main" val="67647742"/>
                    </a:ext>
                  </a:extLst>
                </a:gridCol>
                <a:gridCol w="6531429">
                  <a:extLst>
                    <a:ext uri="{9D8B030D-6E8A-4147-A177-3AD203B41FA5}">
                      <a16:colId xmlns:a16="http://schemas.microsoft.com/office/drawing/2014/main" val="860251325"/>
                    </a:ext>
                  </a:extLst>
                </a:gridCol>
              </a:tblGrid>
              <a:tr h="253940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연번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04324"/>
                  </a:ext>
                </a:extLst>
              </a:tr>
              <a:tr h="4364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고글을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착용했을 때 스마트폰을 사용하지 않고 게임 조작이 가능해야 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455320"/>
                  </a:ext>
                </a:extLst>
              </a:tr>
              <a:tr h="4364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스마트폰을 이용하여 게임이 가능하도록 기본적인 게임 환경을 구축 해야함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759607"/>
                  </a:ext>
                </a:extLst>
              </a:tr>
              <a:tr h="436459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파일 및 진행 상태 등을 저장 가능해야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511408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게임에 집중도 등을 높이기 위한 오브젝트 및 소리가 필요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286272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맵을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보고 맵 안에서 움직일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30463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밭에 농작물을 심고 수확할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419603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시장에서 물건을 구매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판매할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450919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자신이 가지고 있는 아이템을 확인할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508898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날짜가 변경될 때 농작물의 성장 상태도 바뀌어야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878902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농작물에 물을 제때 주지 않으면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시듬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179559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버튼을 통해서 원하는 동작을 할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803283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별도의 네트워크 연결 없이 게임을 진행할 수 있음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51519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따라 다른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BGM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들을 수 있음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77792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농사를 지을 때 사용하는 도구가 구분되어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913740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로딩이 길어질 때 플레이어에게 로딩 창을 보여줌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93282"/>
                  </a:ext>
                </a:extLst>
              </a:tr>
              <a:tr h="25394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F-16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플레이어의 시간대에 맞게 낮과 밤을 구현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181" marR="85181" marT="42591" marB="4259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18527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629778-D741-4875-A3C7-F1CA7E5F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9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1"/>
    </mc:Choice>
    <mc:Fallback xmlns="">
      <p:transition spd="slow" advTm="345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2289" name="_x256664640">
            <a:extLst>
              <a:ext uri="{FF2B5EF4-FFF2-40B4-BE49-F238E27FC236}">
                <a16:creationId xmlns:a16="http://schemas.microsoft.com/office/drawing/2014/main" id="{23FA0E7C-1491-4484-944A-29F56160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82" y="1509100"/>
            <a:ext cx="6720115" cy="49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4EB584-3674-45D6-95AB-4ED75BF26143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46DF2-12A2-4712-B71B-3171C1B08029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인벤토리 확인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96D70F-CF6E-48D3-987D-A1414389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4EB584-3674-45D6-95AB-4ED75BF26143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446DF2-12A2-4712-B71B-3171C1B08029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인벤토리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20089-B74A-4C76-ACA2-8A5C23B7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73" y="1329100"/>
            <a:ext cx="6761352" cy="2893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D55AB0-5782-4C41-A089-ECF4268E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86" y="4502802"/>
            <a:ext cx="5095828" cy="21717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49C4FB-EF9D-4EE1-95E1-07FA30E54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31" y="4502802"/>
            <a:ext cx="5158527" cy="217175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E4C4D37-001C-470A-8AFA-DDB24D6C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82585"/>
              </p:ext>
            </p:extLst>
          </p:nvPr>
        </p:nvGraphicFramePr>
        <p:xfrm>
          <a:off x="1147582" y="1951399"/>
          <a:ext cx="3843966" cy="2158019"/>
        </p:xfrm>
        <a:graphic>
          <a:graphicData uri="http://schemas.openxmlformats.org/drawingml/2006/table">
            <a:tbl>
              <a:tblPr/>
              <a:tblGrid>
                <a:gridCol w="1134643">
                  <a:extLst>
                    <a:ext uri="{9D8B030D-6E8A-4147-A177-3AD203B41FA5}">
                      <a16:colId xmlns:a16="http://schemas.microsoft.com/office/drawing/2014/main" val="811318307"/>
                    </a:ext>
                  </a:extLst>
                </a:gridCol>
                <a:gridCol w="2709323">
                  <a:extLst>
                    <a:ext uri="{9D8B030D-6E8A-4147-A177-3AD203B41FA5}">
                      <a16:colId xmlns:a16="http://schemas.microsoft.com/office/drawing/2014/main" val="1020815335"/>
                    </a:ext>
                  </a:extLst>
                </a:gridCol>
              </a:tblGrid>
              <a:tr h="308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동작 실행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375491"/>
                  </a:ext>
                </a:extLst>
              </a:tr>
              <a:tr h="308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684042"/>
                  </a:ext>
                </a:extLst>
              </a:tr>
              <a:tr h="308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737700"/>
                  </a:ext>
                </a:extLst>
              </a:tr>
              <a:tr h="615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행동 ‘시장 진입’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씨앗 심기’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 수확’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주기‘가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상황에 따라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567340"/>
                  </a:ext>
                </a:extLst>
              </a:tr>
              <a:tr h="308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‘실행’ 버튼을 누른다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457614"/>
                  </a:ext>
                </a:extLst>
              </a:tr>
              <a:tr h="3085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따라 다른 동작이 수행된다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58269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94387"/>
              </p:ext>
            </p:extLst>
          </p:nvPr>
        </p:nvGraphicFramePr>
        <p:xfrm>
          <a:off x="5275530" y="1442331"/>
          <a:ext cx="6150351" cy="4669117"/>
        </p:xfrm>
        <a:graphic>
          <a:graphicData uri="http://schemas.openxmlformats.org/drawingml/2006/table">
            <a:tbl>
              <a:tblPr/>
              <a:tblGrid>
                <a:gridCol w="1637276">
                  <a:extLst>
                    <a:ext uri="{9D8B030D-6E8A-4147-A177-3AD203B41FA5}">
                      <a16:colId xmlns:a16="http://schemas.microsoft.com/office/drawing/2014/main" val="1730252862"/>
                    </a:ext>
                  </a:extLst>
                </a:gridCol>
                <a:gridCol w="2163571">
                  <a:extLst>
                    <a:ext uri="{9D8B030D-6E8A-4147-A177-3AD203B41FA5}">
                      <a16:colId xmlns:a16="http://schemas.microsoft.com/office/drawing/2014/main" val="2121637215"/>
                    </a:ext>
                  </a:extLst>
                </a:gridCol>
                <a:gridCol w="2349504">
                  <a:extLst>
                    <a:ext uri="{9D8B030D-6E8A-4147-A177-3AD203B41FA5}">
                      <a16:colId xmlns:a16="http://schemas.microsoft.com/office/drawing/2014/main" val="2149107301"/>
                    </a:ext>
                  </a:extLst>
                </a:gridCol>
              </a:tblGrid>
              <a:tr h="271205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936761"/>
                  </a:ext>
                </a:extLst>
              </a:tr>
              <a:tr h="540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‘씨앗 심기’ 상태에서 ‘실행’ 버튼을 누른다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3854"/>
                  </a:ext>
                </a:extLst>
              </a:tr>
              <a:tr h="4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밭에 씨앗이 심어진다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46504"/>
                  </a:ext>
                </a:extLst>
              </a:tr>
              <a:tr h="540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‘낫’ 상태에서 ‘실행’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514069"/>
                  </a:ext>
                </a:extLst>
              </a:tr>
              <a:tr h="4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농작물을 수확한다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738473"/>
                  </a:ext>
                </a:extLst>
              </a:tr>
              <a:tr h="540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‘물뿌리개’ 상태에서 ‘실행’ 버튼을 누른다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71936"/>
                  </a:ext>
                </a:extLst>
              </a:tr>
              <a:tr h="4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농작물에 물을 준다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903044"/>
                  </a:ext>
                </a:extLst>
              </a:tr>
              <a:tr h="540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시장을 보고 ‘실행’ 버튼을 누른다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679006"/>
                  </a:ext>
                </a:extLst>
              </a:tr>
              <a:tr h="44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시장에 들어간다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40117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8A565-51CB-49B7-8813-026BBCE03545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사용자 동작 실행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AD52E9C-6014-4337-913A-761CE69F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3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4337" name="_x472458568">
            <a:extLst>
              <a:ext uri="{FF2B5EF4-FFF2-40B4-BE49-F238E27FC236}">
                <a16:creationId xmlns:a16="http://schemas.microsoft.com/office/drawing/2014/main" id="{C2CECF73-0B7E-4419-A0A6-1B8ABBE8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36" y="1333419"/>
            <a:ext cx="3974403" cy="52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979724-F559-4731-8626-E5B954B3BEB3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D75BFB-F67B-4D6D-8C23-6C2FCDCF5AD4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사용자 동작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815874-B559-4D9A-A802-28930B43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6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979724-F559-4731-8626-E5B954B3BEB3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D75BFB-F67B-4D6D-8C23-6C2FCDCF5AD4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사용자 동작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AE964-54CD-451F-8381-F48FBC85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02" y="2013126"/>
            <a:ext cx="4592281" cy="1949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45CE0E-D66D-4003-B366-1BF7DDCE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36" y="2013126"/>
            <a:ext cx="4610864" cy="1949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ECD9A6-4765-4A39-8CEA-A82631DD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02" y="4286425"/>
            <a:ext cx="4598065" cy="1949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5DE993-98C4-4329-B673-0058F92A9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536" y="4276081"/>
            <a:ext cx="4610864" cy="195961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39B474-7AEB-44DF-898F-9FCD35F0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68167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48752"/>
              </p:ext>
            </p:extLst>
          </p:nvPr>
        </p:nvGraphicFramePr>
        <p:xfrm>
          <a:off x="1147582" y="2003694"/>
          <a:ext cx="3854724" cy="2015874"/>
        </p:xfrm>
        <a:graphic>
          <a:graphicData uri="http://schemas.openxmlformats.org/drawingml/2006/table">
            <a:tbl>
              <a:tblPr/>
              <a:tblGrid>
                <a:gridCol w="1236153">
                  <a:extLst>
                    <a:ext uri="{9D8B030D-6E8A-4147-A177-3AD203B41FA5}">
                      <a16:colId xmlns:a16="http://schemas.microsoft.com/office/drawing/2014/main" val="4292628486"/>
                    </a:ext>
                  </a:extLst>
                </a:gridCol>
                <a:gridCol w="2618571">
                  <a:extLst>
                    <a:ext uri="{9D8B030D-6E8A-4147-A177-3AD203B41FA5}">
                      <a16:colId xmlns:a16="http://schemas.microsoft.com/office/drawing/2014/main" val="1128531094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 창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162273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34107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810099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로딩이 오래 걸릴 때 로딩 창을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215449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82981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사후조건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성공적으로 다운받아온다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24351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17409"/>
              </p:ext>
            </p:extLst>
          </p:nvPr>
        </p:nvGraphicFramePr>
        <p:xfrm>
          <a:off x="5430982" y="2003694"/>
          <a:ext cx="6251824" cy="2029460"/>
        </p:xfrm>
        <a:graphic>
          <a:graphicData uri="http://schemas.openxmlformats.org/drawingml/2006/table">
            <a:tbl>
              <a:tblPr/>
              <a:tblGrid>
                <a:gridCol w="1625458">
                  <a:extLst>
                    <a:ext uri="{9D8B030D-6E8A-4147-A177-3AD203B41FA5}">
                      <a16:colId xmlns:a16="http://schemas.microsoft.com/office/drawing/2014/main" val="2298203171"/>
                    </a:ext>
                  </a:extLst>
                </a:gridCol>
                <a:gridCol w="2464390">
                  <a:extLst>
                    <a:ext uri="{9D8B030D-6E8A-4147-A177-3AD203B41FA5}">
                      <a16:colId xmlns:a16="http://schemas.microsoft.com/office/drawing/2014/main" val="3462658176"/>
                    </a:ext>
                  </a:extLst>
                </a:gridCol>
                <a:gridCol w="2161976">
                  <a:extLst>
                    <a:ext uri="{9D8B030D-6E8A-4147-A177-3AD203B41FA5}">
                      <a16:colId xmlns:a16="http://schemas.microsoft.com/office/drawing/2014/main" val="215445533"/>
                    </a:ext>
                  </a:extLst>
                </a:gridCol>
              </a:tblGrid>
              <a:tr h="3228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흐름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92897"/>
                  </a:ext>
                </a:extLst>
              </a:tr>
              <a:tr h="6437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게임을 처음으로 시작하거나 인벤토리 창에 들어간다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/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29153"/>
                  </a:ext>
                </a:extLst>
              </a:tr>
              <a:tr h="531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 창이 출력된다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63134"/>
                  </a:ext>
                </a:extLst>
              </a:tr>
              <a:tr h="531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원하는 창으로 이동한다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88184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09E01-47B3-4A5F-8A69-356EACE9BCB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로딩 창 출력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EFC7C9-E54D-409B-A424-F6F4C4D5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0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pic>
        <p:nvPicPr>
          <p:cNvPr id="15361" name="_x472474120">
            <a:extLst>
              <a:ext uri="{FF2B5EF4-FFF2-40B4-BE49-F238E27FC236}">
                <a16:creationId xmlns:a16="http://schemas.microsoft.com/office/drawing/2014/main" id="{DE4E7B8D-D64B-45DD-8132-314E62D8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5"/>
          <a:stretch>
            <a:fillRect/>
          </a:stretch>
        </p:blipFill>
        <p:spPr bwMode="auto">
          <a:xfrm>
            <a:off x="3958770" y="1485433"/>
            <a:ext cx="5620657" cy="46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EE06D8-6F9A-4A27-818D-8CA728B1E60C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652A5-F948-4CBD-8934-8193CC25805C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로딩 창 출력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D716E9-8711-448D-BC6D-076931D7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7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EE06D8-6F9A-4A27-818D-8CA728B1E60C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실행 결과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C652A5-F948-4CBD-8934-8193CC25805C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로딩 창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F3D4B-FD4F-43BF-82BF-0DA40B3D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00" y="2519530"/>
            <a:ext cx="6792199" cy="28857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F1C362-11AF-4D76-A4AE-6CC4A3B1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D9AE5E-7946-4F81-BD1E-F791CBDB9BBA}"/>
              </a:ext>
            </a:extLst>
          </p:cNvPr>
          <p:cNvSpPr/>
          <p:nvPr/>
        </p:nvSpPr>
        <p:spPr>
          <a:xfrm>
            <a:off x="1147581" y="468167"/>
            <a:ext cx="65449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 </a:t>
            </a:r>
            <a:r>
              <a:rPr lang="en-US" altLang="ko-KR" sz="2400" b="1" dirty="0">
                <a:solidFill>
                  <a:prstClr val="white"/>
                </a:solidFill>
                <a:latin typeface="+mn-ea"/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  <a:latin typeface="+mn-ea"/>
              </a:rPr>
              <a:t>유스케이스</a:t>
            </a: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 다이어그램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A00A54-F8CB-47EB-98BB-E6660AD0FC33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+mn-ea"/>
              </a:rPr>
              <a:t>BGM </a:t>
            </a:r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삽입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15EF03A-5EDA-4356-AD01-EE4414FAD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256665072">
            <a:extLst>
              <a:ext uri="{FF2B5EF4-FFF2-40B4-BE49-F238E27FC236}">
                <a16:creationId xmlns:a16="http://schemas.microsoft.com/office/drawing/2014/main" id="{B566F343-F820-4482-A307-0B44A197B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7" y="1238250"/>
            <a:ext cx="5419725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709173-C8D0-4A48-AFB0-C4A2BDF927EB}"/>
              </a:ext>
            </a:extLst>
          </p:cNvPr>
          <p:cNvSpPr/>
          <p:nvPr/>
        </p:nvSpPr>
        <p:spPr>
          <a:xfrm>
            <a:off x="1147581" y="1951399"/>
            <a:ext cx="2039460" cy="977331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white"/>
                </a:solidFill>
              </a:rPr>
              <a:t>싱글턴</a:t>
            </a:r>
            <a:r>
              <a:rPr lang="ko-KR" altLang="en-US" sz="1600" b="1" dirty="0">
                <a:solidFill>
                  <a:prstClr val="white"/>
                </a:solidFill>
              </a:rPr>
              <a:t> 패턴 적용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-&gt; </a:t>
            </a:r>
            <a:r>
              <a:rPr lang="ko-KR" altLang="en-US" sz="1600" b="1" dirty="0">
                <a:solidFill>
                  <a:prstClr val="white"/>
                </a:solidFill>
              </a:rPr>
              <a:t>음악 컨트롤러가 하나만 존재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3385D7-ED6A-425D-8C51-F9FE2513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89F8F1-673E-41E5-A01E-8EF2EA0D7212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테스트</a:t>
            </a:r>
          </a:p>
        </p:txBody>
      </p:sp>
      <p:pic>
        <p:nvPicPr>
          <p:cNvPr id="9" name="_x390884408" descr="EMB000049207914">
            <a:extLst>
              <a:ext uri="{FF2B5EF4-FFF2-40B4-BE49-F238E27FC236}">
                <a16:creationId xmlns:a16="http://schemas.microsoft.com/office/drawing/2014/main" id="{8E993541-A628-4520-8FB7-9CEF79F3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93" y="1935549"/>
            <a:ext cx="6903632" cy="445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644D8B-2A25-4D25-B07A-8DF3103DD437}"/>
              </a:ext>
            </a:extLst>
          </p:cNvPr>
          <p:cNvSpPr/>
          <p:nvPr/>
        </p:nvSpPr>
        <p:spPr>
          <a:xfrm>
            <a:off x="4805561" y="1366467"/>
            <a:ext cx="2827496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SONARQUBE &amp;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정적분석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CFFCFE-EA8C-411A-BA8B-EB5A9DFA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19782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j-lt"/>
              </a:rPr>
              <a:t>관련 기술</a:t>
            </a:r>
            <a:endParaRPr lang="en-US" altLang="ko-KR" sz="2400" b="1" dirty="0">
              <a:solidFill>
                <a:prstClr val="white"/>
              </a:solidFill>
              <a:latin typeface="+mj-lt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AD48E329-0C9C-47A7-8D62-C99491E9AC56}"/>
              </a:ext>
            </a:extLst>
          </p:cNvPr>
          <p:cNvGraphicFramePr>
            <a:graphicFrameLocks noGrp="1"/>
          </p:cNvGraphicFramePr>
          <p:nvPr/>
        </p:nvGraphicFramePr>
        <p:xfrm>
          <a:off x="2463800" y="1265482"/>
          <a:ext cx="8128000" cy="50742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205">
                  <a:extLst>
                    <a:ext uri="{9D8B030D-6E8A-4147-A177-3AD203B41FA5}">
                      <a16:colId xmlns:a16="http://schemas.microsoft.com/office/drawing/2014/main" val="3347361385"/>
                    </a:ext>
                  </a:extLst>
                </a:gridCol>
                <a:gridCol w="6192795">
                  <a:extLst>
                    <a:ext uri="{9D8B030D-6E8A-4147-A177-3AD203B41FA5}">
                      <a16:colId xmlns:a16="http://schemas.microsoft.com/office/drawing/2014/main" val="3070930041"/>
                    </a:ext>
                  </a:extLst>
                </a:gridCol>
              </a:tblGrid>
              <a:tr h="377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  <a:ea typeface="나눔스퀘어 Bold" panose="020B0600000101010101" pitchFamily="50" charset="-127"/>
                        </a:rPr>
                        <a:t>도구</a:t>
                      </a:r>
                    </a:p>
                  </a:txBody>
                  <a:tcPr>
                    <a:solidFill>
                      <a:srgbClr val="5A497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rgbClr val="5A497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171"/>
                  </a:ext>
                </a:extLst>
              </a:tr>
              <a:tr h="815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게임 구현 도구로 게임 개발 툴 중에 가장 유명한 유니티를 사용하였다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130882"/>
                  </a:ext>
                </a:extLst>
              </a:tr>
              <a:tr h="77882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안드로이드 환경에서 게임을 개발하기 위하여 안드로이드 스튜디오의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SDK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를 사용하였다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71272"/>
                  </a:ext>
                </a:extLst>
              </a:tr>
              <a:tr h="815546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아두이노를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 통해서 블루투스와 조이스틱을 게임과 연동할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513471"/>
                  </a:ext>
                </a:extLst>
              </a:tr>
              <a:tr h="676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  <a:p>
                      <a:pPr latinLnBrk="1"/>
                      <a:endParaRPr lang="ko-KR" altLang="en-US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337052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8EE20B91-5C6C-40FD-BAFF-26F891C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81" y="1787000"/>
            <a:ext cx="1621981" cy="5903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734480-A37A-49C2-941E-931EB9CC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37" y="2494601"/>
            <a:ext cx="686067" cy="6909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08204D-8240-4F5A-A6A9-DE0CA54D1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08" y="4390215"/>
            <a:ext cx="1229932" cy="843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8315E5-44FF-4685-8451-B8C3A4D0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94" y="4271722"/>
            <a:ext cx="3728852" cy="21181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356B5E-F0F7-43A1-8E26-01888CFB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1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1"/>
    </mc:Choice>
    <mc:Fallback xmlns="">
      <p:transition spd="slow" advTm="3453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62288" y="1485432"/>
            <a:ext cx="15434767" cy="48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390882752" descr="EMB0000492078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53" y="1845432"/>
            <a:ext cx="7661111" cy="48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E1F4CD-1F4E-45B3-8F3C-0B9B46573FD6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테스트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8D76A-28D2-4E8C-9916-6F79E347EC5C}"/>
              </a:ext>
            </a:extLst>
          </p:cNvPr>
          <p:cNvSpPr/>
          <p:nvPr/>
        </p:nvSpPr>
        <p:spPr>
          <a:xfrm>
            <a:off x="4805561" y="1366467"/>
            <a:ext cx="2827496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시스템 테스트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61661-1F33-4427-B242-2C098331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n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D1A331-C337-41E3-97C3-2488DBEC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62288" y="1485432"/>
            <a:ext cx="15434767" cy="48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E1F4CD-1F4E-45B3-8F3C-0B9B46573FD6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n-ea"/>
              </a:rPr>
              <a:t>난독화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CA113C-7235-4CA0-ABF0-291137BF5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3388456">
            <a:extLst>
              <a:ext uri="{FF2B5EF4-FFF2-40B4-BE49-F238E27FC236}">
                <a16:creationId xmlns:a16="http://schemas.microsoft.com/office/drawing/2014/main" id="{254D2A93-8C93-4F80-BEF6-49CE3940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17"/>
          <a:stretch>
            <a:fillRect/>
          </a:stretch>
        </p:blipFill>
        <p:spPr bwMode="auto">
          <a:xfrm>
            <a:off x="3916392" y="1163460"/>
            <a:ext cx="6833623" cy="562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BF3BB7-524A-499D-90B1-817EB9FA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1"/>
    </mc:Choice>
    <mc:Fallback xmlns="">
      <p:transition spd="slow" advTm="2315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485433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수행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01748" y="1435184"/>
            <a:ext cx="41136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완성된 컨트롤러와 게임 실행 화면</a:t>
            </a:r>
            <a:endParaRPr lang="en-US" altLang="ko-KR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63104968" descr="EMB000032dc1a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90" y="2082006"/>
            <a:ext cx="5090294" cy="239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95934608" descr="EMB000032dc1a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2400"/>
            <a:ext cx="54006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8B8273-DEDE-44C2-8C08-94EC4CC5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"/>
    </mc:Choice>
    <mc:Fallback xmlns="">
      <p:transition spd="slow" advTm="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485433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수행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01748" y="1435184"/>
            <a:ext cx="23102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실행 동영상</a:t>
            </a:r>
            <a:endParaRPr lang="en-US" altLang="ko-KR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KakaoTalk_20200619_1333134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0800000">
            <a:off x="1630895" y="2775028"/>
            <a:ext cx="4896905" cy="2754509"/>
          </a:xfrm>
          <a:prstGeom prst="rect">
            <a:avLst/>
          </a:prstGeom>
        </p:spPr>
      </p:pic>
      <p:pic>
        <p:nvPicPr>
          <p:cNvPr id="9" name="KakaoTalk_20200619_13331347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0800000">
            <a:off x="7419784" y="2777492"/>
            <a:ext cx="3669393" cy="275204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630895" y="2352634"/>
            <a:ext cx="1210588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블루투스 연결</a:t>
            </a:r>
            <a:endParaRPr lang="en-US" altLang="ko-KR" sz="1400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19784" y="2331508"/>
            <a:ext cx="2954655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확인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시전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동작</a:t>
            </a:r>
            <a:r>
              <a:rPr lang="en-US" altLang="ko-KR" sz="1400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502AA6-C72C-4998-A1A4-66859350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91"/>
    </mc:Choice>
    <mc:Fallback xmlns="">
      <p:transition spd="slow" advTm="3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635" objId="8"/>
        <p14:stopEvt time="19392" objId="8"/>
        <p14:playEvt time="20324" objId="9"/>
        <p14:stopEvt time="30392" objId="9"/>
      </p14:showEvt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485433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수행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01748" y="1435184"/>
            <a:ext cx="662361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 </a:t>
            </a:r>
            <a:endParaRPr lang="en-US" altLang="ko-KR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43B95A-2821-401F-8850-31694E64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06" y="1953318"/>
            <a:ext cx="4728594" cy="4257045"/>
          </a:xfrm>
          <a:prstGeom prst="rect">
            <a:avLst/>
          </a:prstGeom>
        </p:spPr>
      </p:pic>
      <p:pic>
        <p:nvPicPr>
          <p:cNvPr id="14" name="그림 13" descr="도로이(가) 표시된 사진&#10;&#10;자동 생성된 설명">
            <a:extLst>
              <a:ext uri="{FF2B5EF4-FFF2-40B4-BE49-F238E27FC236}">
                <a16:creationId xmlns:a16="http://schemas.microsoft.com/office/drawing/2014/main" id="{3E44B945-E3DC-421B-99D3-4EC46534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1953973"/>
            <a:ext cx="4728594" cy="21278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FFC03E-E8C7-4DAF-BCC1-4469ADB9C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4195747"/>
            <a:ext cx="4476925" cy="20146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0FA03F-948C-4B83-AA2B-97A34DDE94F8}"/>
              </a:ext>
            </a:extLst>
          </p:cNvPr>
          <p:cNvSpPr/>
          <p:nvPr/>
        </p:nvSpPr>
        <p:spPr>
          <a:xfrm>
            <a:off x="3752580" y="6179557"/>
            <a:ext cx="764505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603877-57A7-498A-9031-98CDA47B44D9}"/>
              </a:ext>
            </a:extLst>
          </p:cNvPr>
          <p:cNvSpPr/>
          <p:nvPr/>
        </p:nvSpPr>
        <p:spPr>
          <a:xfrm>
            <a:off x="8894040" y="6179557"/>
            <a:ext cx="104547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</a:t>
            </a:r>
            <a:endParaRPr lang="en-US" altLang="ko-KR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00D7F07-3D40-4093-AE6B-90A58D8B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58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91"/>
    </mc:Choice>
    <mc:Fallback xmlns="">
      <p:transition spd="slow" advTm="35991"/>
    </mc:Fallback>
  </mc:AlternateContent>
  <p:extLst>
    <p:ext uri="{E180D4A7-C9FB-4DFB-919C-405C955672EB}">
      <p14:showEvtLst xmlns:p14="http://schemas.microsoft.com/office/powerpoint/2010/main">
        <p14:playEvt time="15635" objId="8"/>
        <p14:stopEvt time="19392" objId="8"/>
        <p14:playEvt time="20324" objId="9"/>
        <p14:stopEvt time="30392" objId="9"/>
      </p14:showEvt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186116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달성도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0A62E6-F305-4485-A200-75A846A2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06947"/>
              </p:ext>
            </p:extLst>
          </p:nvPr>
        </p:nvGraphicFramePr>
        <p:xfrm>
          <a:off x="1200791" y="1665433"/>
          <a:ext cx="10654017" cy="5057920"/>
        </p:xfrm>
        <a:graphic>
          <a:graphicData uri="http://schemas.openxmlformats.org/drawingml/2006/table">
            <a:tbl>
              <a:tblPr/>
              <a:tblGrid>
                <a:gridCol w="6765971">
                  <a:extLst>
                    <a:ext uri="{9D8B030D-6E8A-4147-A177-3AD203B41FA5}">
                      <a16:colId xmlns:a16="http://schemas.microsoft.com/office/drawing/2014/main" val="2437844884"/>
                    </a:ext>
                  </a:extLst>
                </a:gridCol>
                <a:gridCol w="3888046">
                  <a:extLst>
                    <a:ext uri="{9D8B030D-6E8A-4147-A177-3AD203B41FA5}">
                      <a16:colId xmlns:a16="http://schemas.microsoft.com/office/drawing/2014/main" val="177903503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336550" marR="0" indent="-3365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36550" marR="0" indent="-3365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여부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596172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 연결과 조이스틱을 아두이노에 연결하고 어플과 통신하도록 설정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223460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유니티로 맵 제작을 하여 전제적인 맵을 제작하고 오브젝트를 추가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658634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이용해서 게임을 하고 조이스틱을 통해 맵에서 이동할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583637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도구를 사용해서 농작물을 심고 수확할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117723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농작물이 성장하는 걸 확인할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11152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시장에서 물건을 구매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판매할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519321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자신이 보유한 아이템을 확인할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555515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데이터베이스에 저장된 게임 정보를 사용할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988928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로딩이 오래 걸릴 때 로딩창을 보여준다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28936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음식을 요리하고 먹을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355366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bgm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들을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393352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블루투스로 조이스틱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컨트롤러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값을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원하는대로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송출하게 설정한다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48472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자이로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센서를 사용한다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78018"/>
                  </a:ext>
                </a:extLst>
              </a:tr>
              <a:tr h="260212"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기능을 구현한 유니티를 어플로 변환하여 휴대폰에서도 작동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2950" marR="52950" marT="52950" marB="52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8933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8D96F-81B6-4010-AF03-4CA8609A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8"/>
    </mc:Choice>
    <mc:Fallback xmlns="">
      <p:transition spd="slow" advTm="28968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186116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역할수행평가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850E42-9090-492E-BF3B-7083D9D4E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54368"/>
              </p:ext>
            </p:extLst>
          </p:nvPr>
        </p:nvGraphicFramePr>
        <p:xfrm>
          <a:off x="2146241" y="1812366"/>
          <a:ext cx="8780259" cy="3842891"/>
        </p:xfrm>
        <a:graphic>
          <a:graphicData uri="http://schemas.openxmlformats.org/drawingml/2006/table">
            <a:tbl>
              <a:tblPr/>
              <a:tblGrid>
                <a:gridCol w="1236943">
                  <a:extLst>
                    <a:ext uri="{9D8B030D-6E8A-4147-A177-3AD203B41FA5}">
                      <a16:colId xmlns:a16="http://schemas.microsoft.com/office/drawing/2014/main" val="3859709484"/>
                    </a:ext>
                  </a:extLst>
                </a:gridCol>
                <a:gridCol w="6359180">
                  <a:extLst>
                    <a:ext uri="{9D8B030D-6E8A-4147-A177-3AD203B41FA5}">
                      <a16:colId xmlns:a16="http://schemas.microsoft.com/office/drawing/2014/main" val="1189887483"/>
                    </a:ext>
                  </a:extLst>
                </a:gridCol>
                <a:gridCol w="1184136">
                  <a:extLst>
                    <a:ext uri="{9D8B030D-6E8A-4147-A177-3AD203B41FA5}">
                      <a16:colId xmlns:a16="http://schemas.microsoft.com/office/drawing/2014/main" val="1837311010"/>
                    </a:ext>
                  </a:extLst>
                </a:gridCol>
              </a:tblGrid>
              <a:tr h="404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620681"/>
                  </a:ext>
                </a:extLst>
              </a:tr>
              <a:tr h="12087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김일환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제작에 필요한 컨트롤러를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개발하고 블루투스 모델을 이용하여 스마트폰과 연동 후 조작이 가능하도록 개발함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조작은 가능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스마트폰과의 연결이 안정적이지 못함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251260"/>
                  </a:ext>
                </a:extLst>
              </a:tr>
              <a:tr h="6139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김현직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조작에 필요한 전체적인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컨트롤러 구현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 심기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 주기 구현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702018"/>
                  </a:ext>
                </a:extLst>
              </a:tr>
              <a:tr h="404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권미소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농작물 정보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수확 기능 및 시장 기능 구현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979498"/>
                  </a:ext>
                </a:extLst>
              </a:tr>
              <a:tr h="8066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남영우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로딩창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BGM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sonarqube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정적분석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난독화 작업 수행함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298592"/>
                  </a:ext>
                </a:extLst>
              </a:tr>
              <a:tr h="404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김희정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연결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갱신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동작 구현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49973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E54BA4-7CD8-4599-9EB6-7A18A544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8"/>
    </mc:Choice>
    <mc:Fallback xmlns="">
      <p:transition spd="slow" advTm="28968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186116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설계 구성요소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812EA99-CF0A-4C95-8B79-AAA626A5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41806"/>
              </p:ext>
            </p:extLst>
          </p:nvPr>
        </p:nvGraphicFramePr>
        <p:xfrm>
          <a:off x="2592593" y="1644301"/>
          <a:ext cx="8455511" cy="1355336"/>
        </p:xfrm>
        <a:graphic>
          <a:graphicData uri="http://schemas.openxmlformats.org/drawingml/2006/table">
            <a:tbl>
              <a:tblPr/>
              <a:tblGrid>
                <a:gridCol w="1376454">
                  <a:extLst>
                    <a:ext uri="{9D8B030D-6E8A-4147-A177-3AD203B41FA5}">
                      <a16:colId xmlns:a16="http://schemas.microsoft.com/office/drawing/2014/main" val="1209827897"/>
                    </a:ext>
                  </a:extLst>
                </a:gridCol>
                <a:gridCol w="7079057">
                  <a:extLst>
                    <a:ext uri="{9D8B030D-6E8A-4147-A177-3AD203B41FA5}">
                      <a16:colId xmlns:a16="http://schemas.microsoft.com/office/drawing/2014/main" val="991381901"/>
                    </a:ext>
                  </a:extLst>
                </a:gridCol>
              </a:tblGrid>
              <a:tr h="1711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783087"/>
                  </a:ext>
                </a:extLst>
              </a:tr>
              <a:tr h="7633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스마트폰에서 게임 가능하도록 제작하기로 결정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무선으로 게임을 조작 가능한 컨트롤러를 위해서 저렴하게 구할 수 있는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제작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플레이어가 다양한 경험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체험이 가능하도록 기능을 구현하고 이러한 기능을 쉽게 사용할 수 있도록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제작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24853"/>
                  </a:ext>
                </a:extLst>
              </a:tr>
              <a:tr h="3544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‘요구사항 분석표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0721" marR="50721" marT="14023" marB="140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086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DCE235D-A8D3-438D-B13D-D99E6CDAA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89943"/>
              </p:ext>
            </p:extLst>
          </p:nvPr>
        </p:nvGraphicFramePr>
        <p:xfrm>
          <a:off x="2592592" y="2987374"/>
          <a:ext cx="8455511" cy="3584780"/>
        </p:xfrm>
        <a:graphic>
          <a:graphicData uri="http://schemas.openxmlformats.org/drawingml/2006/table">
            <a:tbl>
              <a:tblPr/>
              <a:tblGrid>
                <a:gridCol w="1376454">
                  <a:extLst>
                    <a:ext uri="{9D8B030D-6E8A-4147-A177-3AD203B41FA5}">
                      <a16:colId xmlns:a16="http://schemas.microsoft.com/office/drawing/2014/main" val="4063352626"/>
                    </a:ext>
                  </a:extLst>
                </a:gridCol>
                <a:gridCol w="7079057">
                  <a:extLst>
                    <a:ext uri="{9D8B030D-6E8A-4147-A177-3AD203B41FA5}">
                      <a16:colId xmlns:a16="http://schemas.microsoft.com/office/drawing/2014/main" val="2168785027"/>
                    </a:ext>
                  </a:extLst>
                </a:gridCol>
              </a:tblGrid>
              <a:tr h="2906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873875"/>
                  </a:ext>
                </a:extLst>
              </a:tr>
              <a:tr h="6603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클래스가 자신의 고유한 책임을 부여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특성과 효율성을 고려해서 대부분의 변수를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지정하고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inspector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사용해서 접근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모바일과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버전을 선택해서 할 수 있는 게임을 개발하는 것으로 방향을 전환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시퀀스 다이어그램과 클래스 다이어그램을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303124"/>
                  </a:ext>
                </a:extLst>
              </a:tr>
              <a:tr h="9901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 스튜디오를 유니티를 사용하여 하나로 작동하도록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 스튜디오를 사용하여 기본적인 게임 개발 환경과 조이스틱을 무선으로 연결 가능한 환경을 구성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데이터베이스를 사용하여 게임저장과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수확물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게임 진행에 필요한 데이터를 저장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조이스틱을 개발하고 블루투스 모듈을 사용하여 스마트폰과 연동 후 게임에 적용되도록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구현한 기능을 쉽게 사용할 수 있도록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138625"/>
                  </a:ext>
                </a:extLst>
              </a:tr>
              <a:tr h="684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스마트폰에서 문제없이 구동 가능한지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조작에 필요한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조이스틱이 블루투스로 스마트폰과 연동에 문제가 없는지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게임에 필요한 기능이 문제없이 구현되었는지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sonarqube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사용해서 정적분석을 하고 결함을 제거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204" marR="29204" marT="8074" marB="80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6638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D6DC71-8F94-4B2B-80D4-BE00C75B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8"/>
    </mc:Choice>
    <mc:Fallback xmlns="">
      <p:transition spd="slow" advTm="2896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186116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현실적 제한조건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8D360D-DF06-4B0A-88B7-16D1E99AC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43986"/>
              </p:ext>
            </p:extLst>
          </p:nvPr>
        </p:nvGraphicFramePr>
        <p:xfrm>
          <a:off x="2054711" y="2065468"/>
          <a:ext cx="9359153" cy="3205321"/>
        </p:xfrm>
        <a:graphic>
          <a:graphicData uri="http://schemas.openxmlformats.org/drawingml/2006/table">
            <a:tbl>
              <a:tblPr/>
              <a:tblGrid>
                <a:gridCol w="1579696">
                  <a:extLst>
                    <a:ext uri="{9D8B030D-6E8A-4147-A177-3AD203B41FA5}">
                      <a16:colId xmlns:a16="http://schemas.microsoft.com/office/drawing/2014/main" val="1057259813"/>
                    </a:ext>
                  </a:extLst>
                </a:gridCol>
                <a:gridCol w="7779457">
                  <a:extLst>
                    <a:ext uri="{9D8B030D-6E8A-4147-A177-3AD203B41FA5}">
                      <a16:colId xmlns:a16="http://schemas.microsoft.com/office/drawing/2014/main" val="4158554789"/>
                    </a:ext>
                  </a:extLst>
                </a:gridCol>
              </a:tblGrid>
              <a:tr h="6239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경제</a:t>
                      </a:r>
                      <a:endParaRPr lang="ko-KR" altLang="en-US" sz="1200" strike="no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635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코로나 장기화로 인한 수익창출 가능성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63500" marR="63500" indent="635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컨트롤러만 사면 게임을 즐길 수 있어 경제적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702518"/>
                  </a:ext>
                </a:extLst>
              </a:tr>
              <a:tr h="13124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영향</a:t>
                      </a:r>
                      <a:endParaRPr lang="ko-KR" altLang="en-US" sz="1200" strike="no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63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 안에서도 간단히 움직일 수 있으며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도심에서 멀리 이동하지 않고도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자연친화적인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세계로 들어가 자신만의 텃밭을 가꾸는 경험 제공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63500" marR="63500" indent="63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아동을 위한 자연 교육 게임으로도 활용 가능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63500" marR="63500" indent="635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한국의 농작물들과 자연의 모습을 직접 체험 가능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841882"/>
                  </a:ext>
                </a:extLst>
              </a:tr>
              <a:tr h="694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보안성</a:t>
                      </a:r>
                      <a:endParaRPr lang="ko-KR" altLang="en-US" sz="1200" strike="no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Security)</a:t>
                      </a:r>
                      <a:endParaRPr lang="en-US" sz="1200" strike="no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SonarQube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정적분석으로 결함을 제거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Unity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빌드의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Scripting Backend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IL2CPP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옵션으로 설정하여 코드 난독화를 수행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982369"/>
                  </a:ext>
                </a:extLst>
              </a:tr>
              <a:tr h="5739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strike="noStrike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윤리</a:t>
                      </a:r>
                      <a:endParaRPr lang="ko-KR" altLang="en-US" sz="1200" strike="no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기본적으로 무료로 사용 가능한 유니티의 오픈소스를 사용하여 개발을 진행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게임에 필요한 음악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등은 무료로 사용 가능한 자료를 사용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659610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5596AA-F33E-4BB8-A561-5777465B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8"/>
    </mc:Choice>
    <mc:Fallback xmlns="">
      <p:transition spd="slow" advTm="28968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결과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762289" y="1186116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현실적 제한조건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919260E-FEA5-4294-AEC6-024361F55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39872"/>
              </p:ext>
            </p:extLst>
          </p:nvPr>
        </p:nvGraphicFramePr>
        <p:xfrm>
          <a:off x="1969247" y="1939090"/>
          <a:ext cx="9359153" cy="4046619"/>
        </p:xfrm>
        <a:graphic>
          <a:graphicData uri="http://schemas.openxmlformats.org/drawingml/2006/table">
            <a:tbl>
              <a:tblPr/>
              <a:tblGrid>
                <a:gridCol w="1579696">
                  <a:extLst>
                    <a:ext uri="{9D8B030D-6E8A-4147-A177-3AD203B41FA5}">
                      <a16:colId xmlns:a16="http://schemas.microsoft.com/office/drawing/2014/main" val="2300927425"/>
                    </a:ext>
                  </a:extLst>
                </a:gridCol>
                <a:gridCol w="7779457">
                  <a:extLst>
                    <a:ext uri="{9D8B030D-6E8A-4147-A177-3AD203B41FA5}">
                      <a16:colId xmlns:a16="http://schemas.microsoft.com/office/drawing/2014/main" val="4099119139"/>
                    </a:ext>
                  </a:extLst>
                </a:gridCol>
              </a:tblGrid>
              <a:tr h="10704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미학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버튼에 이미지를 넣어서 버튼의 역할을 직관적이고 쉽게 알 수 있게 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컨트롤러를 조이스틱 형으로 구현해서 사용자가 편하게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이동할 수 있도록 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한국적 배경을 고려해서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922866"/>
                  </a:ext>
                </a:extLst>
              </a:tr>
              <a:tr h="3342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로컬에서 진행되는 게임이기 때문에 사용자 정보나 개인정보 등을 유출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가능성 낮음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694483"/>
                  </a:ext>
                </a:extLst>
              </a:tr>
              <a:tr h="972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스마트폰을 메인으로 개발하기 때문에 사용자들이 쉽게 접할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컨트롤러를 제작하였기 때문에 사용자가 추가적인 기능을 추가하거나 업그레이드할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github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통해서 형상 관리를 하였다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929177"/>
                  </a:ext>
                </a:extLst>
              </a:tr>
              <a:tr h="3566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산업표준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uml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다이어그램을 통해서 설계하고 개발을 진행하였다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15812"/>
                  </a:ext>
                </a:extLst>
              </a:tr>
              <a:tr h="11093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유니티를 중심으로 안드로이드 스튜디오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SQList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비주얼 스튜디오를 사용하여 하나의 프로젝트로 개발하였다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제작을 위해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 워크를 사용하였다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베이스가 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C#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SonarQube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사용하여 정적분석 후 코드결함을 제거하였다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4257" marR="24257" marT="6706" marB="67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6784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3336EB-6CB4-4788-8348-6ED8CD03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8"/>
    </mc:Choice>
    <mc:Fallback xmlns="">
      <p:transition spd="slow" advTm="289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19782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사용한 도구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AD48E329-0C9C-47A7-8D62-C99491E9A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34722"/>
              </p:ext>
            </p:extLst>
          </p:nvPr>
        </p:nvGraphicFramePr>
        <p:xfrm>
          <a:off x="2463800" y="1265482"/>
          <a:ext cx="8128000" cy="5043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205">
                  <a:extLst>
                    <a:ext uri="{9D8B030D-6E8A-4147-A177-3AD203B41FA5}">
                      <a16:colId xmlns:a16="http://schemas.microsoft.com/office/drawing/2014/main" val="3347361385"/>
                    </a:ext>
                  </a:extLst>
                </a:gridCol>
                <a:gridCol w="6192795">
                  <a:extLst>
                    <a:ext uri="{9D8B030D-6E8A-4147-A177-3AD203B41FA5}">
                      <a16:colId xmlns:a16="http://schemas.microsoft.com/office/drawing/2014/main" val="3070930041"/>
                    </a:ext>
                  </a:extLst>
                </a:gridCol>
              </a:tblGrid>
              <a:tr h="510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도구</a:t>
                      </a:r>
                    </a:p>
                  </a:txBody>
                  <a:tcPr>
                    <a:solidFill>
                      <a:srgbClr val="5A497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rgbClr val="5A497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171"/>
                  </a:ext>
                </a:extLst>
              </a:tr>
              <a:tr h="15107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로컬 환경에서 데이터베이스를 사용할 수 있도록 하였다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. </a:t>
                      </a:r>
                      <a:endParaRPr lang="ko-KR" altLang="en-US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130882"/>
                  </a:ext>
                </a:extLst>
              </a:tr>
              <a:tr h="15107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SonarQube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를 사용해서 정적 분석을 하고 프로그램 결함을 제거하였다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스퀘어라운드 Bold" panose="020B0600000101010101" pitchFamily="50" charset="-127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71272"/>
                  </a:ext>
                </a:extLst>
              </a:tr>
              <a:tr h="151073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나눔스퀘어라운드 Bold" panose="020B0600000101010101" pitchFamily="50" charset="-127"/>
                        </a:rPr>
                        <a:t>GitHub</a:t>
                      </a:r>
                      <a:r>
                        <a:rPr lang="ko-KR" altLang="en-US" dirty="0">
                          <a:latin typeface="+mn-lt"/>
                          <a:ea typeface="나눔스퀘어라운드 Bold" panose="020B0600000101010101" pitchFamily="50" charset="-127"/>
                        </a:rPr>
                        <a:t>를 통해서 팀원간 형상 관리를 진행하였다</a:t>
                      </a:r>
                      <a:r>
                        <a:rPr lang="en-US" altLang="ko-KR" dirty="0">
                          <a:latin typeface="+mn-lt"/>
                          <a:ea typeface="나눔스퀘어라운드 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+mn-lt"/>
                        <a:ea typeface="나눔스퀘어라운드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513471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C6C5B6-2CAB-45EC-B5CE-ED4157729FA8}"/>
              </a:ext>
            </a:extLst>
          </p:cNvPr>
          <p:cNvGrpSpPr/>
          <p:nvPr/>
        </p:nvGrpSpPr>
        <p:grpSpPr>
          <a:xfrm>
            <a:off x="2651094" y="5356452"/>
            <a:ext cx="1638475" cy="472131"/>
            <a:chOff x="2539243" y="5330143"/>
            <a:chExt cx="1733550" cy="533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9592DE-28CD-4098-ADA3-E2600D21D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593" y="5377768"/>
              <a:ext cx="1219200" cy="4381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F4834F-5F36-4054-9999-69138E837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243" y="5330143"/>
              <a:ext cx="514350" cy="5334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0D565EE-3B11-4EBD-8AEB-6C138DEAA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97" y="2131868"/>
            <a:ext cx="1638474" cy="774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A3F06F-EBC6-4EA4-AE2E-A9A7CDB26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97" y="3851644"/>
            <a:ext cx="1638474" cy="39323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5C1908-A295-49CD-A39B-9F78929E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1"/>
    </mc:Choice>
    <mc:Fallback xmlns="">
      <p:transition spd="slow" advTm="3453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B7AC4-2B2E-4D8A-82CC-57D6BE9F1909}"/>
              </a:ext>
            </a:extLst>
          </p:cNvPr>
          <p:cNvSpPr txBox="1"/>
          <p:nvPr/>
        </p:nvSpPr>
        <p:spPr>
          <a:xfrm>
            <a:off x="3091225" y="2474421"/>
            <a:ext cx="62772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</a:rPr>
              <a:t>감사합니다</a:t>
            </a:r>
            <a:r>
              <a:rPr lang="en-US" altLang="ko-KR" sz="8800" dirty="0">
                <a:solidFill>
                  <a:schemeClr val="bg1"/>
                </a:solidFill>
              </a:rPr>
              <a:t>.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307990-D19C-496A-A123-B404CFC8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2"/>
    </mc:Choice>
    <mc:Fallback xmlns="">
      <p:transition spd="slow" advTm="43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19782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이해 당사자 요구사항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1062A15-61AB-41DC-A9EC-8E875B33B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56775"/>
              </p:ext>
            </p:extLst>
          </p:nvPr>
        </p:nvGraphicFramePr>
        <p:xfrm>
          <a:off x="2601686" y="1818157"/>
          <a:ext cx="7852227" cy="3798506"/>
        </p:xfrm>
        <a:graphic>
          <a:graphicData uri="http://schemas.openxmlformats.org/drawingml/2006/table">
            <a:tbl>
              <a:tblPr/>
              <a:tblGrid>
                <a:gridCol w="722085">
                  <a:extLst>
                    <a:ext uri="{9D8B030D-6E8A-4147-A177-3AD203B41FA5}">
                      <a16:colId xmlns:a16="http://schemas.microsoft.com/office/drawing/2014/main" val="4112980292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2721284271"/>
                    </a:ext>
                  </a:extLst>
                </a:gridCol>
                <a:gridCol w="6041570">
                  <a:extLst>
                    <a:ext uri="{9D8B030D-6E8A-4147-A177-3AD203B41FA5}">
                      <a16:colId xmlns:a16="http://schemas.microsoft.com/office/drawing/2014/main" val="3096375547"/>
                    </a:ext>
                  </a:extLst>
                </a:gridCol>
              </a:tblGrid>
              <a:tr h="316000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연번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 당사자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85293"/>
                  </a:ext>
                </a:extLst>
              </a:tr>
              <a:tr h="101956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St-01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기획자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사용자들이 외부로 나가지 않고도 농업이나 현실을 간접적으로 체험 가능함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342900" marR="0" lvl="0" indent="-34290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단순한 체험 만이 아니라 게임 속에서 찾을 수 있는 목적이나 성취감이 있어야 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130539"/>
                  </a:ext>
                </a:extLst>
              </a:tr>
              <a:tr h="101956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St-02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사용자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많을 돈을 사용하지 않으면서 가상현실을 즐겼으면 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lvl="0" indent="-28575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가상현실에서 다양한 행동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체험이 가능했으면 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lvl="0" indent="-28575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가상현실뿐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아니라 일반 게임처럼 즐기길 원함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949826"/>
                  </a:ext>
                </a:extLst>
              </a:tr>
              <a:tr h="124121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St-03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저렴하게 많은 사람이 게임을 즐길 수 있도록 대중적으로 가지고 있는 스마트폰 게임으로 개발하기를 원함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285750" marR="0" lvl="0" indent="-28575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게임에 필요한 컨트롤러는 간단한 조작으로 많은 행동이 가능하도록 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09152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7FA917-0671-4CCC-9AE1-7E69E6C5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1"/>
    </mc:Choice>
    <mc:Fallback xmlns="">
      <p:transition spd="slow" advTm="345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latin typeface="+mj-ea"/>
                <a:ea typeface="+mj-ea"/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147582" y="1329100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프로그램 분석</a:t>
            </a:r>
            <a:endParaRPr lang="en-US" altLang="ko-KR" sz="1600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59341-BCF4-4CBA-881C-21B67CAA9879}"/>
              </a:ext>
            </a:extLst>
          </p:cNvPr>
          <p:cNvSpPr/>
          <p:nvPr/>
        </p:nvSpPr>
        <p:spPr>
          <a:xfrm>
            <a:off x="2517954" y="2287733"/>
            <a:ext cx="2039459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요구사항 분석</a:t>
            </a:r>
          </a:p>
        </p:txBody>
      </p:sp>
      <p:pic>
        <p:nvPicPr>
          <p:cNvPr id="1025" name="_x781286904">
            <a:extLst>
              <a:ext uri="{FF2B5EF4-FFF2-40B4-BE49-F238E27FC236}">
                <a16:creationId xmlns:a16="http://schemas.microsoft.com/office/drawing/2014/main" id="{34885C52-B37B-4B7C-8F8B-64808BF7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88" y="2758990"/>
            <a:ext cx="4332993" cy="34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4283B-55E5-4216-86FA-7C5FD47D1F9D}"/>
              </a:ext>
            </a:extLst>
          </p:cNvPr>
          <p:cNvSpPr/>
          <p:nvPr/>
        </p:nvSpPr>
        <p:spPr>
          <a:xfrm>
            <a:off x="7803866" y="2271156"/>
            <a:ext cx="2442142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white"/>
                </a:solidFill>
                <a:latin typeface="+mj-ea"/>
                <a:ea typeface="+mj-ea"/>
              </a:rPr>
              <a:t>유스케이스</a:t>
            </a:r>
            <a:r>
              <a:rPr lang="ko-KR" altLang="en-US" sz="1600" b="1" dirty="0">
                <a:solidFill>
                  <a:prstClr val="white"/>
                </a:solidFill>
                <a:latin typeface="+mj-ea"/>
                <a:ea typeface="+mj-ea"/>
              </a:rPr>
              <a:t> 다이어그램</a:t>
            </a:r>
          </a:p>
        </p:txBody>
      </p:sp>
      <p:pic>
        <p:nvPicPr>
          <p:cNvPr id="1027" name="_x781285536">
            <a:extLst>
              <a:ext uri="{FF2B5EF4-FFF2-40B4-BE49-F238E27FC236}">
                <a16:creationId xmlns:a16="http://schemas.microsoft.com/office/drawing/2014/main" id="{746AD535-E656-442B-9E71-07BEE239E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2989"/>
            <a:ext cx="5857875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8C1649-9201-45DA-874E-B7AD8D9D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47"/>
    </mc:Choice>
    <mc:Fallback xmlns="">
      <p:transition spd="slow" advTm="341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3600" y="444500"/>
            <a:ext cx="11328400" cy="6413500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5A497D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64E14-0A37-41B4-BD5E-EA2E6DDBA23A}"/>
              </a:ext>
            </a:extLst>
          </p:cNvPr>
          <p:cNvSpPr/>
          <p:nvPr/>
        </p:nvSpPr>
        <p:spPr>
          <a:xfrm>
            <a:off x="1147582" y="468167"/>
            <a:ext cx="42834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프로젝트 수행 과정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66778B-1253-4430-93BB-95A71F7676B8}"/>
              </a:ext>
            </a:extLst>
          </p:cNvPr>
          <p:cNvSpPr/>
          <p:nvPr/>
        </p:nvSpPr>
        <p:spPr>
          <a:xfrm>
            <a:off x="1147582" y="1334461"/>
            <a:ext cx="2039459" cy="360000"/>
          </a:xfrm>
          <a:prstGeom prst="rect">
            <a:avLst/>
          </a:prstGeom>
          <a:solidFill>
            <a:srgbClr val="5A497D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프로그램 설계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64283B-55E5-4216-86FA-7C5FD47D1F9D}"/>
              </a:ext>
            </a:extLst>
          </p:cNvPr>
          <p:cNvSpPr/>
          <p:nvPr/>
        </p:nvSpPr>
        <p:spPr>
          <a:xfrm>
            <a:off x="1147581" y="1810880"/>
            <a:ext cx="2039460" cy="360000"/>
          </a:xfrm>
          <a:prstGeom prst="rect">
            <a:avLst/>
          </a:prstGeom>
          <a:solidFill>
            <a:srgbClr val="BDB6CB"/>
          </a:solidFill>
          <a:ln w="38100" cmpd="dbl">
            <a:solidFill>
              <a:schemeClr val="bg1"/>
            </a:solidFill>
          </a:ln>
          <a:effectLst>
            <a:outerShdw blurRad="292100" dist="38100" algn="l" rotWithShape="0">
              <a:srgbClr val="5A497D">
                <a:alpha val="0"/>
              </a:srgbClr>
            </a:outerShd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ERD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1F3F8-32EC-47BA-9270-647F0611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89" y="1372332"/>
            <a:ext cx="7868146" cy="51801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FF189A-5ECC-4D51-B377-8B707F20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47"/>
    </mc:Choice>
    <mc:Fallback xmlns="">
      <p:transition spd="slow" advTm="34147"/>
    </mc:Fallback>
  </mc:AlternateContent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75B6C9CA92B4143831F398F82D13B5F" ma:contentTypeVersion="8" ma:contentTypeDescription="새 문서를 만듭니다." ma:contentTypeScope="" ma:versionID="629030f6be45d692f34d1dcd6851d88d">
  <xsd:schema xmlns:xsd="http://www.w3.org/2001/XMLSchema" xmlns:xs="http://www.w3.org/2001/XMLSchema" xmlns:p="http://schemas.microsoft.com/office/2006/metadata/properties" xmlns:ns3="c7e5fe8b-fa82-4b1d-9ba8-696ca026cea9" targetNamespace="http://schemas.microsoft.com/office/2006/metadata/properties" ma:root="true" ma:fieldsID="9b429187fcd22e4024400ffd5772821d" ns3:_="">
    <xsd:import namespace="c7e5fe8b-fa82-4b1d-9ba8-696ca026ce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5fe8b-fa82-4b1d-9ba8-696ca026ce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808FD5-1A21-4797-98E9-A22C89FC04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e5fe8b-fa82-4b1d-9ba8-696ca026ce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57A3D-FB25-45FF-9203-01BE5D3B8C33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c7e5fe8b-fa82-4b1d-9ba8-696ca026cea9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59D78B9-FF99-469A-93FC-FB871479A4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12544</TotalTime>
  <Words>2516</Words>
  <Application>Microsoft Office PowerPoint</Application>
  <PresentationFormat>와이드스크린</PresentationFormat>
  <Paragraphs>658</Paragraphs>
  <Slides>60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나눔스퀘어 Bold</vt:lpstr>
      <vt:lpstr>바탕</vt:lpstr>
      <vt:lpstr>함초롬바탕</vt:lpstr>
      <vt:lpstr>Wingdings</vt:lpstr>
      <vt:lpstr>맑은 고딕</vt:lpstr>
      <vt:lpstr>나눔스퀘어라운드 Bold</vt:lpstr>
      <vt:lpstr>굴림체</vt:lpstr>
      <vt:lpstr>Arial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unskyo@outlook.kr</cp:lastModifiedBy>
  <cp:revision>2166</cp:revision>
  <dcterms:created xsi:type="dcterms:W3CDTF">2019-06-05T05:22:16Z</dcterms:created>
  <dcterms:modified xsi:type="dcterms:W3CDTF">2020-11-26T05:15:41Z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0x010100A75B6C9CA92B4143831F398F82D13B5F</vt:lpwstr>
  </property>
</Properties>
</file>